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xml" ContentType="application/vnd.openxmlformats-officedocument.presentationml.tags+xml"/>
  <Override PartName="/ppt/notesSlides/notesSlide8.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1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12.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309" r:id="rId2"/>
    <p:sldId id="310" r:id="rId3"/>
    <p:sldId id="311" r:id="rId4"/>
    <p:sldId id="312" r:id="rId5"/>
    <p:sldId id="313" r:id="rId6"/>
    <p:sldId id="314" r:id="rId7"/>
    <p:sldId id="315" r:id="rId8"/>
    <p:sldId id="326" r:id="rId9"/>
    <p:sldId id="325" r:id="rId10"/>
    <p:sldId id="316" r:id="rId11"/>
    <p:sldId id="317" r:id="rId12"/>
    <p:sldId id="318" r:id="rId13"/>
    <p:sldId id="319" r:id="rId14"/>
    <p:sldId id="320" r:id="rId15"/>
    <p:sldId id="321" r:id="rId16"/>
    <p:sldId id="322" r:id="rId17"/>
    <p:sldId id="324" r:id="rId18"/>
    <p:sldId id="32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E75"/>
    <a:srgbClr val="FFD0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8" autoAdjust="0"/>
    <p:restoredTop sz="98765" autoAdjust="0"/>
  </p:normalViewPr>
  <p:slideViewPr>
    <p:cSldViewPr>
      <p:cViewPr varScale="1">
        <p:scale>
          <a:sx n="75" d="100"/>
          <a:sy n="75" d="100"/>
        </p:scale>
        <p:origin x="1012" y="4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942BD0-3F4B-464B-B68C-26B1733D9B26}" type="datetimeFigureOut">
              <a:rPr lang="en-US" smtClean="0"/>
              <a:t>7/30/2025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137481-247D-4ECD-8A02-79E592EA634F}" type="slidenum">
              <a:rPr lang="en-US" smtClean="0"/>
              <a:t>‹#›</a:t>
            </a:fld>
            <a:endParaRPr lang="en-US"/>
          </a:p>
        </p:txBody>
      </p:sp>
    </p:spTree>
    <p:extLst>
      <p:ext uri="{BB962C8B-B14F-4D97-AF65-F5344CB8AC3E}">
        <p14:creationId xmlns:p14="http://schemas.microsoft.com/office/powerpoint/2010/main" val="1152215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1</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10</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11</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12</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13</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14</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15</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16</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17</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18</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2</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3</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4</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5</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6</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7</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8</a:t>
            </a:fld>
            <a:endParaRPr lang="en-US"/>
          </a:p>
        </p:txBody>
      </p:sp>
    </p:spTree>
    <p:extLst>
      <p:ext uri="{BB962C8B-B14F-4D97-AF65-F5344CB8AC3E}">
        <p14:creationId xmlns:p14="http://schemas.microsoft.com/office/powerpoint/2010/main" val="3514340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137481-247D-4ECD-8A02-79E592EA634F}" type="slidenum">
              <a:rPr lang="en-US" smtClean="0"/>
              <a:t>9</a:t>
            </a:fld>
            <a:endParaRPr lang="en-US"/>
          </a:p>
        </p:txBody>
      </p:sp>
    </p:spTree>
    <p:extLst>
      <p:ext uri="{BB962C8B-B14F-4D97-AF65-F5344CB8AC3E}">
        <p14:creationId xmlns:p14="http://schemas.microsoft.com/office/powerpoint/2010/main" val="3514340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7B50CC8-6476-4382-A948-08B0830A6B25}"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5A814-BF5C-49BC-876B-0ECB7CF490A5}" type="slidenum">
              <a:rPr lang="en-US" smtClean="0"/>
              <a:t>‹#›</a:t>
            </a:fld>
            <a:endParaRPr lang="en-US"/>
          </a:p>
        </p:txBody>
      </p:sp>
    </p:spTree>
    <p:extLst>
      <p:ext uri="{BB962C8B-B14F-4D97-AF65-F5344CB8AC3E}">
        <p14:creationId xmlns:p14="http://schemas.microsoft.com/office/powerpoint/2010/main" val="161468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B50CC8-6476-4382-A948-08B0830A6B25}"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5A814-BF5C-49BC-876B-0ECB7CF490A5}" type="slidenum">
              <a:rPr lang="en-US" smtClean="0"/>
              <a:t>‹#›</a:t>
            </a:fld>
            <a:endParaRPr lang="en-US"/>
          </a:p>
        </p:txBody>
      </p:sp>
    </p:spTree>
    <p:extLst>
      <p:ext uri="{BB962C8B-B14F-4D97-AF65-F5344CB8AC3E}">
        <p14:creationId xmlns:p14="http://schemas.microsoft.com/office/powerpoint/2010/main" val="72478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B50CC8-6476-4382-A948-08B0830A6B25}"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5A814-BF5C-49BC-876B-0ECB7CF490A5}" type="slidenum">
              <a:rPr lang="en-US" smtClean="0"/>
              <a:t>‹#›</a:t>
            </a:fld>
            <a:endParaRPr lang="en-US"/>
          </a:p>
        </p:txBody>
      </p:sp>
    </p:spTree>
    <p:extLst>
      <p:ext uri="{BB962C8B-B14F-4D97-AF65-F5344CB8AC3E}">
        <p14:creationId xmlns:p14="http://schemas.microsoft.com/office/powerpoint/2010/main" val="2911996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B50CC8-6476-4382-A948-08B0830A6B25}"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5A814-BF5C-49BC-876B-0ECB7CF490A5}" type="slidenum">
              <a:rPr lang="en-US" smtClean="0"/>
              <a:t>‹#›</a:t>
            </a:fld>
            <a:endParaRPr lang="en-US"/>
          </a:p>
        </p:txBody>
      </p:sp>
    </p:spTree>
    <p:extLst>
      <p:ext uri="{BB962C8B-B14F-4D97-AF65-F5344CB8AC3E}">
        <p14:creationId xmlns:p14="http://schemas.microsoft.com/office/powerpoint/2010/main" val="2217213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B50CC8-6476-4382-A948-08B0830A6B25}"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5A814-BF5C-49BC-876B-0ECB7CF490A5}" type="slidenum">
              <a:rPr lang="en-US" smtClean="0"/>
              <a:t>‹#›</a:t>
            </a:fld>
            <a:endParaRPr lang="en-US"/>
          </a:p>
        </p:txBody>
      </p:sp>
    </p:spTree>
    <p:extLst>
      <p:ext uri="{BB962C8B-B14F-4D97-AF65-F5344CB8AC3E}">
        <p14:creationId xmlns:p14="http://schemas.microsoft.com/office/powerpoint/2010/main" val="290047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7B50CC8-6476-4382-A948-08B0830A6B25}" type="datetimeFigureOut">
              <a:rPr lang="en-US" smtClean="0"/>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35A814-BF5C-49BC-876B-0ECB7CF490A5}" type="slidenum">
              <a:rPr lang="en-US" smtClean="0"/>
              <a:t>‹#›</a:t>
            </a:fld>
            <a:endParaRPr lang="en-US"/>
          </a:p>
        </p:txBody>
      </p:sp>
    </p:spTree>
    <p:extLst>
      <p:ext uri="{BB962C8B-B14F-4D97-AF65-F5344CB8AC3E}">
        <p14:creationId xmlns:p14="http://schemas.microsoft.com/office/powerpoint/2010/main" val="1200556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7B50CC8-6476-4382-A948-08B0830A6B25}" type="datetimeFigureOut">
              <a:rPr lang="en-US" smtClean="0"/>
              <a:t>7/30/2025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35A814-BF5C-49BC-876B-0ECB7CF490A5}" type="slidenum">
              <a:rPr lang="en-US" smtClean="0"/>
              <a:t>‹#›</a:t>
            </a:fld>
            <a:endParaRPr lang="en-US"/>
          </a:p>
        </p:txBody>
      </p:sp>
    </p:spTree>
    <p:extLst>
      <p:ext uri="{BB962C8B-B14F-4D97-AF65-F5344CB8AC3E}">
        <p14:creationId xmlns:p14="http://schemas.microsoft.com/office/powerpoint/2010/main" val="3928707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B50CC8-6476-4382-A948-08B0830A6B25}" type="datetimeFigureOut">
              <a:rPr lang="en-US" smtClean="0"/>
              <a:t>7/30/2025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35A814-BF5C-49BC-876B-0ECB7CF490A5}" type="slidenum">
              <a:rPr lang="en-US" smtClean="0"/>
              <a:t>‹#›</a:t>
            </a:fld>
            <a:endParaRPr lang="en-US"/>
          </a:p>
        </p:txBody>
      </p:sp>
    </p:spTree>
    <p:extLst>
      <p:ext uri="{BB962C8B-B14F-4D97-AF65-F5344CB8AC3E}">
        <p14:creationId xmlns:p14="http://schemas.microsoft.com/office/powerpoint/2010/main" val="2188047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B50CC8-6476-4382-A948-08B0830A6B25}" type="datetimeFigureOut">
              <a:rPr lang="en-US" smtClean="0"/>
              <a:t>7/30/2025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35A814-BF5C-49BC-876B-0ECB7CF490A5}" type="slidenum">
              <a:rPr lang="en-US" smtClean="0"/>
              <a:t>‹#›</a:t>
            </a:fld>
            <a:endParaRPr lang="en-US"/>
          </a:p>
        </p:txBody>
      </p:sp>
    </p:spTree>
    <p:extLst>
      <p:ext uri="{BB962C8B-B14F-4D97-AF65-F5344CB8AC3E}">
        <p14:creationId xmlns:p14="http://schemas.microsoft.com/office/powerpoint/2010/main" val="1345621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B50CC8-6476-4382-A948-08B0830A6B25}" type="datetimeFigureOut">
              <a:rPr lang="en-US" smtClean="0"/>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35A814-BF5C-49BC-876B-0ECB7CF490A5}" type="slidenum">
              <a:rPr lang="en-US" smtClean="0"/>
              <a:t>‹#›</a:t>
            </a:fld>
            <a:endParaRPr lang="en-US"/>
          </a:p>
        </p:txBody>
      </p:sp>
    </p:spTree>
    <p:extLst>
      <p:ext uri="{BB962C8B-B14F-4D97-AF65-F5344CB8AC3E}">
        <p14:creationId xmlns:p14="http://schemas.microsoft.com/office/powerpoint/2010/main" val="279437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B50CC8-6476-4382-A948-08B0830A6B25}" type="datetimeFigureOut">
              <a:rPr lang="en-US" smtClean="0"/>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35A814-BF5C-49BC-876B-0ECB7CF490A5}" type="slidenum">
              <a:rPr lang="en-US" smtClean="0"/>
              <a:t>‹#›</a:t>
            </a:fld>
            <a:endParaRPr lang="en-US"/>
          </a:p>
        </p:txBody>
      </p:sp>
    </p:spTree>
    <p:extLst>
      <p:ext uri="{BB962C8B-B14F-4D97-AF65-F5344CB8AC3E}">
        <p14:creationId xmlns:p14="http://schemas.microsoft.com/office/powerpoint/2010/main" val="2259970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50CC8-6476-4382-A948-08B0830A6B25}" type="datetimeFigureOut">
              <a:rPr lang="en-US" smtClean="0"/>
              <a:t>7/30/2025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35A814-BF5C-49BC-876B-0ECB7CF490A5}" type="slidenum">
              <a:rPr lang="en-US" smtClean="0"/>
              <a:t>‹#›</a:t>
            </a:fld>
            <a:endParaRPr lang="en-US"/>
          </a:p>
        </p:txBody>
      </p:sp>
    </p:spTree>
    <p:extLst>
      <p:ext uri="{BB962C8B-B14F-4D97-AF65-F5344CB8AC3E}">
        <p14:creationId xmlns:p14="http://schemas.microsoft.com/office/powerpoint/2010/main" val="3675438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60.png"/><Relationship Id="rId4" Type="http://schemas.openxmlformats.org/officeDocument/2006/relationships/image" Target="../media/image50.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10.png"/><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8" Type="http://schemas.openxmlformats.org/officeDocument/2006/relationships/tags" Target="../tags/tag15.xml"/><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tags" Target="../tags/tag10.xml"/><Relationship Id="rId7" Type="http://schemas.openxmlformats.org/officeDocument/2006/relationships/tags" Target="../tags/tag14.xml"/><Relationship Id="rId12" Type="http://schemas.openxmlformats.org/officeDocument/2006/relationships/image" Target="../media/image100.png"/><Relationship Id="rId17" Type="http://schemas.openxmlformats.org/officeDocument/2006/relationships/image" Target="../media/image16.png"/><Relationship Id="rId2" Type="http://schemas.openxmlformats.org/officeDocument/2006/relationships/tags" Target="../tags/tag9.xml"/><Relationship Id="rId16" Type="http://schemas.openxmlformats.org/officeDocument/2006/relationships/image" Target="../media/image15.png"/><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image" Target="../media/image90.png"/><Relationship Id="rId5" Type="http://schemas.openxmlformats.org/officeDocument/2006/relationships/tags" Target="../tags/tag12.xml"/><Relationship Id="rId15" Type="http://schemas.openxmlformats.org/officeDocument/2006/relationships/image" Target="../media/image14.png"/><Relationship Id="rId10" Type="http://schemas.openxmlformats.org/officeDocument/2006/relationships/notesSlide" Target="../notesSlides/notesSlide13.xml"/><Relationship Id="rId4" Type="http://schemas.openxmlformats.org/officeDocument/2006/relationships/tags" Target="../tags/tag11.xml"/><Relationship Id="rId9" Type="http://schemas.openxmlformats.org/officeDocument/2006/relationships/slideLayout" Target="../slideLayouts/slideLayout1.xml"/><Relationship Id="rId1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21.png"/></Relationships>
</file>

<file path=ppt/slides/_rels/slide16.xml.rels><?xml version="1.0" encoding="UTF-8" standalone="yes"?>
<Relationships xmlns="http://schemas.openxmlformats.org/package/2006/relationships"><Relationship Id="rId8" Type="http://schemas.openxmlformats.org/officeDocument/2006/relationships/tags" Target="../tags/tag23.xml"/><Relationship Id="rId13" Type="http://schemas.openxmlformats.org/officeDocument/2006/relationships/image" Target="../media/image25.png"/><Relationship Id="rId3" Type="http://schemas.openxmlformats.org/officeDocument/2006/relationships/tags" Target="../tags/tag18.xml"/><Relationship Id="rId7" Type="http://schemas.openxmlformats.org/officeDocument/2006/relationships/tags" Target="../tags/tag22.xml"/><Relationship Id="rId12" Type="http://schemas.openxmlformats.org/officeDocument/2006/relationships/image" Target="../media/image24.png"/><Relationship Id="rId17" Type="http://schemas.openxmlformats.org/officeDocument/2006/relationships/image" Target="../media/image29.png"/><Relationship Id="rId2" Type="http://schemas.openxmlformats.org/officeDocument/2006/relationships/tags" Target="../tags/tag17.xml"/><Relationship Id="rId16" Type="http://schemas.openxmlformats.org/officeDocument/2006/relationships/image" Target="../media/image28.png"/><Relationship Id="rId1" Type="http://schemas.openxmlformats.org/officeDocument/2006/relationships/tags" Target="../tags/tag16.xml"/><Relationship Id="rId6" Type="http://schemas.openxmlformats.org/officeDocument/2006/relationships/tags" Target="../tags/tag21.xml"/><Relationship Id="rId11" Type="http://schemas.openxmlformats.org/officeDocument/2006/relationships/image" Target="../media/image23.png"/><Relationship Id="rId5" Type="http://schemas.openxmlformats.org/officeDocument/2006/relationships/tags" Target="../tags/tag20.xml"/><Relationship Id="rId15" Type="http://schemas.openxmlformats.org/officeDocument/2006/relationships/image" Target="../media/image27.png"/><Relationship Id="rId10" Type="http://schemas.openxmlformats.org/officeDocument/2006/relationships/notesSlide" Target="../notesSlides/notesSlide16.xml"/><Relationship Id="rId4" Type="http://schemas.openxmlformats.org/officeDocument/2006/relationships/tags" Target="../tags/tag19.xml"/><Relationship Id="rId9" Type="http://schemas.openxmlformats.org/officeDocument/2006/relationships/slideLayout" Target="../slideLayouts/slideLayout1.xml"/><Relationship Id="rId14" Type="http://schemas.openxmlformats.org/officeDocument/2006/relationships/image" Target="../media/image26.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slideLayout" Target="../slideLayouts/slideLayout1.xml"/><Relationship Id="rId13" Type="http://schemas.openxmlformats.org/officeDocument/2006/relationships/image" Target="../media/image33.png"/><Relationship Id="rId3" Type="http://schemas.openxmlformats.org/officeDocument/2006/relationships/tags" Target="../tags/tag26.xml"/><Relationship Id="rId7" Type="http://schemas.openxmlformats.org/officeDocument/2006/relationships/tags" Target="../tags/tag30.xml"/><Relationship Id="rId12" Type="http://schemas.openxmlformats.org/officeDocument/2006/relationships/image" Target="../media/image32.png"/><Relationship Id="rId2" Type="http://schemas.openxmlformats.org/officeDocument/2006/relationships/tags" Target="../tags/tag25.xml"/><Relationship Id="rId16" Type="http://schemas.openxmlformats.org/officeDocument/2006/relationships/image" Target="../media/image36.png"/><Relationship Id="rId1" Type="http://schemas.openxmlformats.org/officeDocument/2006/relationships/tags" Target="../tags/tag24.xml"/><Relationship Id="rId6" Type="http://schemas.openxmlformats.org/officeDocument/2006/relationships/tags" Target="../tags/tag29.xml"/><Relationship Id="rId11" Type="http://schemas.openxmlformats.org/officeDocument/2006/relationships/image" Target="../media/image31.png"/><Relationship Id="rId5" Type="http://schemas.openxmlformats.org/officeDocument/2006/relationships/tags" Target="../tags/tag28.xml"/><Relationship Id="rId15" Type="http://schemas.openxmlformats.org/officeDocument/2006/relationships/image" Target="../media/image35.png"/><Relationship Id="rId10" Type="http://schemas.openxmlformats.org/officeDocument/2006/relationships/image" Target="../media/image30.png"/><Relationship Id="rId4" Type="http://schemas.openxmlformats.org/officeDocument/2006/relationships/tags" Target="../tags/tag27.xml"/><Relationship Id="rId9" Type="http://schemas.openxmlformats.org/officeDocument/2006/relationships/notesSlide" Target="../notesSlides/notesSlide18.xml"/><Relationship Id="rId14" Type="http://schemas.openxmlformats.org/officeDocument/2006/relationships/image" Target="../media/image3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92"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5" name="TextBox 4"/>
          <p:cNvSpPr txBox="1"/>
          <p:nvPr/>
        </p:nvSpPr>
        <p:spPr>
          <a:xfrm>
            <a:off x="9525" y="6115050"/>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7" name="TextBox 46"/>
          <p:cNvSpPr txBox="1"/>
          <p:nvPr/>
        </p:nvSpPr>
        <p:spPr>
          <a:xfrm>
            <a:off x="1371600" y="348139"/>
            <a:ext cx="6150948" cy="369332"/>
          </a:xfrm>
          <a:prstGeom prst="rect">
            <a:avLst/>
          </a:prstGeom>
          <a:noFill/>
        </p:spPr>
        <p:txBody>
          <a:bodyPr wrap="square" rtlCol="0">
            <a:spAutoFit/>
          </a:bodyPr>
          <a:lstStyle/>
          <a:p>
            <a:pPr algn="ctr"/>
            <a:r>
              <a:rPr lang="en-US" b="1" dirty="0"/>
              <a:t>Review of First Third of the Course</a:t>
            </a:r>
          </a:p>
        </p:txBody>
      </p:sp>
      <p:cxnSp>
        <p:nvCxnSpPr>
          <p:cNvPr id="30" name="Straight Arrow Connector 29"/>
          <p:cNvCxnSpPr/>
          <p:nvPr/>
        </p:nvCxnSpPr>
        <p:spPr>
          <a:xfrm>
            <a:off x="152400" y="1705307"/>
            <a:ext cx="3124200" cy="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733800" y="1149548"/>
            <a:ext cx="5257800" cy="923330"/>
          </a:xfrm>
          <a:prstGeom prst="rect">
            <a:avLst/>
          </a:prstGeom>
          <a:noFill/>
          <a:ln w="28575">
            <a:solidFill>
              <a:schemeClr val="accent1">
                <a:shade val="95000"/>
                <a:satMod val="105000"/>
              </a:schemeClr>
            </a:solidFill>
          </a:ln>
        </p:spPr>
        <p:txBody>
          <a:bodyPr wrap="square" rtlCol="0">
            <a:spAutoFit/>
          </a:bodyPr>
          <a:lstStyle/>
          <a:p>
            <a:r>
              <a:rPr lang="en-US" dirty="0"/>
              <a:t>x = f(t)  1D parameterized function</a:t>
            </a:r>
          </a:p>
          <a:p>
            <a:r>
              <a:rPr lang="en-US" dirty="0"/>
              <a:t>Mapping from 1D to 1D</a:t>
            </a:r>
          </a:p>
          <a:p>
            <a:r>
              <a:rPr lang="en-US" dirty="0"/>
              <a:t>Gives x coordinate of object moving in 1D at time t.</a:t>
            </a:r>
          </a:p>
        </p:txBody>
      </p:sp>
      <p:sp>
        <p:nvSpPr>
          <p:cNvPr id="36" name="Oval 35"/>
          <p:cNvSpPr/>
          <p:nvPr/>
        </p:nvSpPr>
        <p:spPr>
          <a:xfrm>
            <a:off x="838200" y="162910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1447800" y="162910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3276600" y="1488375"/>
            <a:ext cx="304800" cy="369332"/>
          </a:xfrm>
          <a:prstGeom prst="rect">
            <a:avLst/>
          </a:prstGeom>
          <a:noFill/>
        </p:spPr>
        <p:txBody>
          <a:bodyPr wrap="square" rtlCol="0">
            <a:spAutoFit/>
          </a:bodyPr>
          <a:lstStyle/>
          <a:p>
            <a:r>
              <a:rPr lang="en-US" dirty="0"/>
              <a:t>x</a:t>
            </a:r>
          </a:p>
        </p:txBody>
      </p:sp>
      <p:sp>
        <p:nvSpPr>
          <p:cNvPr id="39" name="TextBox 38"/>
          <p:cNvSpPr txBox="1"/>
          <p:nvPr/>
        </p:nvSpPr>
        <p:spPr>
          <a:xfrm>
            <a:off x="619811" y="1786949"/>
            <a:ext cx="640080" cy="276999"/>
          </a:xfrm>
          <a:prstGeom prst="rect">
            <a:avLst/>
          </a:prstGeom>
          <a:noFill/>
        </p:spPr>
        <p:txBody>
          <a:bodyPr wrap="square" rtlCol="0">
            <a:spAutoFit/>
          </a:bodyPr>
          <a:lstStyle/>
          <a:p>
            <a:r>
              <a:rPr lang="en-US" sz="1200" dirty="0"/>
              <a:t>(t=0)</a:t>
            </a:r>
          </a:p>
        </p:txBody>
      </p:sp>
      <p:sp>
        <p:nvSpPr>
          <p:cNvPr id="41" name="Oval 40"/>
          <p:cNvSpPr/>
          <p:nvPr/>
        </p:nvSpPr>
        <p:spPr>
          <a:xfrm>
            <a:off x="1952135" y="162910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2514600" y="162910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1228627" y="1786949"/>
            <a:ext cx="640080" cy="276999"/>
          </a:xfrm>
          <a:prstGeom prst="rect">
            <a:avLst/>
          </a:prstGeom>
          <a:noFill/>
        </p:spPr>
        <p:txBody>
          <a:bodyPr wrap="square" rtlCol="0">
            <a:spAutoFit/>
          </a:bodyPr>
          <a:lstStyle/>
          <a:p>
            <a:r>
              <a:rPr lang="en-US" sz="1200" dirty="0"/>
              <a:t>(t=1)</a:t>
            </a:r>
          </a:p>
        </p:txBody>
      </p:sp>
      <p:sp>
        <p:nvSpPr>
          <p:cNvPr id="45" name="TextBox 44"/>
          <p:cNvSpPr txBox="1"/>
          <p:nvPr/>
        </p:nvSpPr>
        <p:spPr>
          <a:xfrm>
            <a:off x="1761243" y="1786949"/>
            <a:ext cx="640080" cy="276999"/>
          </a:xfrm>
          <a:prstGeom prst="rect">
            <a:avLst/>
          </a:prstGeom>
          <a:noFill/>
        </p:spPr>
        <p:txBody>
          <a:bodyPr wrap="square" rtlCol="0">
            <a:spAutoFit/>
          </a:bodyPr>
          <a:lstStyle/>
          <a:p>
            <a:r>
              <a:rPr lang="en-US" sz="1200" dirty="0"/>
              <a:t>(t=2)</a:t>
            </a:r>
          </a:p>
        </p:txBody>
      </p:sp>
      <p:sp>
        <p:nvSpPr>
          <p:cNvPr id="46" name="TextBox 45"/>
          <p:cNvSpPr txBox="1"/>
          <p:nvPr/>
        </p:nvSpPr>
        <p:spPr>
          <a:xfrm>
            <a:off x="2286000" y="1786949"/>
            <a:ext cx="640080" cy="276999"/>
          </a:xfrm>
          <a:prstGeom prst="rect">
            <a:avLst/>
          </a:prstGeom>
          <a:noFill/>
        </p:spPr>
        <p:txBody>
          <a:bodyPr wrap="square" rtlCol="0">
            <a:spAutoFit/>
          </a:bodyPr>
          <a:lstStyle/>
          <a:p>
            <a:r>
              <a:rPr lang="en-US" sz="1200" dirty="0"/>
              <a:t>(t=3)</a:t>
            </a:r>
          </a:p>
        </p:txBody>
      </p:sp>
      <p:cxnSp>
        <p:nvCxnSpPr>
          <p:cNvPr id="48" name="Straight Arrow Connector 47"/>
          <p:cNvCxnSpPr/>
          <p:nvPr/>
        </p:nvCxnSpPr>
        <p:spPr>
          <a:xfrm>
            <a:off x="228600" y="3816548"/>
            <a:ext cx="3124200" cy="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V="1">
            <a:off x="275735" y="2579278"/>
            <a:ext cx="0" cy="129540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325303" y="3599616"/>
            <a:ext cx="304800" cy="369332"/>
          </a:xfrm>
          <a:prstGeom prst="rect">
            <a:avLst/>
          </a:prstGeom>
          <a:noFill/>
        </p:spPr>
        <p:txBody>
          <a:bodyPr wrap="square" rtlCol="0">
            <a:spAutoFit/>
          </a:bodyPr>
          <a:lstStyle/>
          <a:p>
            <a:r>
              <a:rPr lang="en-US" dirty="0"/>
              <a:t>x</a:t>
            </a:r>
          </a:p>
        </p:txBody>
      </p:sp>
      <p:sp>
        <p:nvSpPr>
          <p:cNvPr id="51" name="TextBox 50"/>
          <p:cNvSpPr txBox="1"/>
          <p:nvPr/>
        </p:nvSpPr>
        <p:spPr>
          <a:xfrm>
            <a:off x="372357" y="2466827"/>
            <a:ext cx="304800" cy="369332"/>
          </a:xfrm>
          <a:prstGeom prst="rect">
            <a:avLst/>
          </a:prstGeom>
          <a:noFill/>
        </p:spPr>
        <p:txBody>
          <a:bodyPr wrap="square" rtlCol="0">
            <a:spAutoFit/>
          </a:bodyPr>
          <a:lstStyle/>
          <a:p>
            <a:r>
              <a:rPr lang="en-US" dirty="0"/>
              <a:t>y</a:t>
            </a:r>
          </a:p>
        </p:txBody>
      </p:sp>
      <p:sp>
        <p:nvSpPr>
          <p:cNvPr id="52" name="TextBox 51"/>
          <p:cNvSpPr txBox="1"/>
          <p:nvPr/>
        </p:nvSpPr>
        <p:spPr>
          <a:xfrm>
            <a:off x="3733800" y="2673548"/>
            <a:ext cx="5257800" cy="923330"/>
          </a:xfrm>
          <a:prstGeom prst="rect">
            <a:avLst/>
          </a:prstGeom>
          <a:noFill/>
          <a:ln w="28575">
            <a:solidFill>
              <a:schemeClr val="accent1">
                <a:shade val="95000"/>
                <a:satMod val="105000"/>
              </a:schemeClr>
            </a:solidFill>
          </a:ln>
        </p:spPr>
        <p:txBody>
          <a:bodyPr wrap="square" rtlCol="0">
            <a:spAutoFit/>
          </a:bodyPr>
          <a:lstStyle/>
          <a:p>
            <a:r>
              <a:rPr lang="en-US" dirty="0"/>
              <a:t>x = f(t), y=g(t)   1D parameterized function</a:t>
            </a:r>
          </a:p>
          <a:p>
            <a:r>
              <a:rPr lang="en-US" dirty="0"/>
              <a:t>Mapping from 1D to 2D</a:t>
            </a:r>
          </a:p>
          <a:p>
            <a:r>
              <a:rPr lang="en-US" dirty="0"/>
              <a:t>Gives (</a:t>
            </a:r>
            <a:r>
              <a:rPr lang="en-US" dirty="0" err="1"/>
              <a:t>x,y</a:t>
            </a:r>
            <a:r>
              <a:rPr lang="en-US" dirty="0"/>
              <a:t>) coordinate of object moving in 2D at time t.</a:t>
            </a:r>
          </a:p>
        </p:txBody>
      </p:sp>
      <p:sp>
        <p:nvSpPr>
          <p:cNvPr id="53" name="Oval 52"/>
          <p:cNvSpPr/>
          <p:nvPr/>
        </p:nvSpPr>
        <p:spPr>
          <a:xfrm>
            <a:off x="797509" y="338170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579120" y="3539549"/>
            <a:ext cx="640080" cy="276999"/>
          </a:xfrm>
          <a:prstGeom prst="rect">
            <a:avLst/>
          </a:prstGeom>
          <a:noFill/>
        </p:spPr>
        <p:txBody>
          <a:bodyPr wrap="square" rtlCol="0">
            <a:spAutoFit/>
          </a:bodyPr>
          <a:lstStyle/>
          <a:p>
            <a:r>
              <a:rPr lang="en-US" sz="1200" dirty="0"/>
              <a:t>(t=0)</a:t>
            </a:r>
          </a:p>
        </p:txBody>
      </p:sp>
      <p:sp>
        <p:nvSpPr>
          <p:cNvPr id="55" name="Oval 54"/>
          <p:cNvSpPr/>
          <p:nvPr/>
        </p:nvSpPr>
        <p:spPr>
          <a:xfrm>
            <a:off x="1331693" y="315310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p:cNvSpPr txBox="1"/>
          <p:nvPr/>
        </p:nvSpPr>
        <p:spPr>
          <a:xfrm>
            <a:off x="1112520" y="3310949"/>
            <a:ext cx="640080" cy="276999"/>
          </a:xfrm>
          <a:prstGeom prst="rect">
            <a:avLst/>
          </a:prstGeom>
          <a:noFill/>
        </p:spPr>
        <p:txBody>
          <a:bodyPr wrap="square" rtlCol="0">
            <a:spAutoFit/>
          </a:bodyPr>
          <a:lstStyle/>
          <a:p>
            <a:r>
              <a:rPr lang="en-US" sz="1200" dirty="0"/>
              <a:t>(t=1)</a:t>
            </a:r>
          </a:p>
        </p:txBody>
      </p:sp>
      <p:sp>
        <p:nvSpPr>
          <p:cNvPr id="57" name="Oval 56"/>
          <p:cNvSpPr/>
          <p:nvPr/>
        </p:nvSpPr>
        <p:spPr>
          <a:xfrm>
            <a:off x="1836812" y="284830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a:off x="1645920" y="3006149"/>
            <a:ext cx="640080" cy="276999"/>
          </a:xfrm>
          <a:prstGeom prst="rect">
            <a:avLst/>
          </a:prstGeom>
          <a:noFill/>
        </p:spPr>
        <p:txBody>
          <a:bodyPr wrap="square" rtlCol="0">
            <a:spAutoFit/>
          </a:bodyPr>
          <a:lstStyle/>
          <a:p>
            <a:r>
              <a:rPr lang="en-US" sz="1200" dirty="0"/>
              <a:t>(t=2)</a:t>
            </a:r>
          </a:p>
        </p:txBody>
      </p:sp>
      <p:sp>
        <p:nvSpPr>
          <p:cNvPr id="59" name="Oval 58"/>
          <p:cNvSpPr/>
          <p:nvPr/>
        </p:nvSpPr>
        <p:spPr>
          <a:xfrm>
            <a:off x="2590800" y="3058053"/>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2362200" y="3215895"/>
            <a:ext cx="640080" cy="276999"/>
          </a:xfrm>
          <a:prstGeom prst="rect">
            <a:avLst/>
          </a:prstGeom>
          <a:noFill/>
        </p:spPr>
        <p:txBody>
          <a:bodyPr wrap="square" rtlCol="0">
            <a:spAutoFit/>
          </a:bodyPr>
          <a:lstStyle/>
          <a:p>
            <a:r>
              <a:rPr lang="en-US" sz="1200" dirty="0"/>
              <a:t>(t=3)</a:t>
            </a:r>
          </a:p>
        </p:txBody>
      </p:sp>
      <p:cxnSp>
        <p:nvCxnSpPr>
          <p:cNvPr id="61" name="Straight Arrow Connector 60"/>
          <p:cNvCxnSpPr/>
          <p:nvPr/>
        </p:nvCxnSpPr>
        <p:spPr>
          <a:xfrm>
            <a:off x="304800" y="5645348"/>
            <a:ext cx="842206" cy="41910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V="1">
            <a:off x="306607" y="5111948"/>
            <a:ext cx="1659353" cy="53340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flipV="1">
            <a:off x="344315" y="4378229"/>
            <a:ext cx="0" cy="129540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1989212" y="4926606"/>
            <a:ext cx="304800" cy="369332"/>
          </a:xfrm>
          <a:prstGeom prst="rect">
            <a:avLst/>
          </a:prstGeom>
          <a:noFill/>
        </p:spPr>
        <p:txBody>
          <a:bodyPr wrap="square" rtlCol="0">
            <a:spAutoFit/>
          </a:bodyPr>
          <a:lstStyle/>
          <a:p>
            <a:r>
              <a:rPr lang="en-US" dirty="0"/>
              <a:t>y</a:t>
            </a:r>
          </a:p>
        </p:txBody>
      </p:sp>
      <p:sp>
        <p:nvSpPr>
          <p:cNvPr id="65" name="TextBox 64"/>
          <p:cNvSpPr txBox="1"/>
          <p:nvPr/>
        </p:nvSpPr>
        <p:spPr>
          <a:xfrm>
            <a:off x="419492" y="4247708"/>
            <a:ext cx="304800" cy="369332"/>
          </a:xfrm>
          <a:prstGeom prst="rect">
            <a:avLst/>
          </a:prstGeom>
          <a:noFill/>
        </p:spPr>
        <p:txBody>
          <a:bodyPr wrap="square" rtlCol="0">
            <a:spAutoFit/>
          </a:bodyPr>
          <a:lstStyle/>
          <a:p>
            <a:r>
              <a:rPr lang="en-US" dirty="0"/>
              <a:t>z</a:t>
            </a:r>
          </a:p>
        </p:txBody>
      </p:sp>
      <p:sp>
        <p:nvSpPr>
          <p:cNvPr id="66" name="Oval 65"/>
          <p:cNvSpPr/>
          <p:nvPr/>
        </p:nvSpPr>
        <p:spPr>
          <a:xfrm>
            <a:off x="827989" y="559150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609600" y="5749349"/>
            <a:ext cx="640080" cy="276999"/>
          </a:xfrm>
          <a:prstGeom prst="rect">
            <a:avLst/>
          </a:prstGeom>
          <a:noFill/>
        </p:spPr>
        <p:txBody>
          <a:bodyPr wrap="square" rtlCol="0">
            <a:spAutoFit/>
          </a:bodyPr>
          <a:lstStyle/>
          <a:p>
            <a:r>
              <a:rPr lang="en-US" sz="1200" dirty="0"/>
              <a:t>(t=0)</a:t>
            </a:r>
          </a:p>
        </p:txBody>
      </p:sp>
      <p:sp>
        <p:nvSpPr>
          <p:cNvPr id="69" name="Oval 68"/>
          <p:cNvSpPr/>
          <p:nvPr/>
        </p:nvSpPr>
        <p:spPr>
          <a:xfrm>
            <a:off x="1179293" y="521050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p:cNvSpPr txBox="1"/>
          <p:nvPr/>
        </p:nvSpPr>
        <p:spPr>
          <a:xfrm>
            <a:off x="960120" y="5368349"/>
            <a:ext cx="640080" cy="276999"/>
          </a:xfrm>
          <a:prstGeom prst="rect">
            <a:avLst/>
          </a:prstGeom>
          <a:noFill/>
        </p:spPr>
        <p:txBody>
          <a:bodyPr wrap="square" rtlCol="0">
            <a:spAutoFit/>
          </a:bodyPr>
          <a:lstStyle/>
          <a:p>
            <a:r>
              <a:rPr lang="en-US" sz="1200" dirty="0"/>
              <a:t>(t=1)</a:t>
            </a:r>
          </a:p>
        </p:txBody>
      </p:sp>
      <p:sp>
        <p:nvSpPr>
          <p:cNvPr id="71" name="Oval 70"/>
          <p:cNvSpPr/>
          <p:nvPr/>
        </p:nvSpPr>
        <p:spPr>
          <a:xfrm>
            <a:off x="1760612" y="490570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p:cNvSpPr txBox="1"/>
          <p:nvPr/>
        </p:nvSpPr>
        <p:spPr>
          <a:xfrm>
            <a:off x="1569720" y="5063549"/>
            <a:ext cx="640080" cy="276999"/>
          </a:xfrm>
          <a:prstGeom prst="rect">
            <a:avLst/>
          </a:prstGeom>
          <a:noFill/>
        </p:spPr>
        <p:txBody>
          <a:bodyPr wrap="square" rtlCol="0">
            <a:spAutoFit/>
          </a:bodyPr>
          <a:lstStyle/>
          <a:p>
            <a:r>
              <a:rPr lang="en-US" sz="1200" dirty="0"/>
              <a:t>(t=2)</a:t>
            </a:r>
          </a:p>
        </p:txBody>
      </p:sp>
      <p:sp>
        <p:nvSpPr>
          <p:cNvPr id="73" name="Oval 72"/>
          <p:cNvSpPr/>
          <p:nvPr/>
        </p:nvSpPr>
        <p:spPr>
          <a:xfrm>
            <a:off x="2209800" y="452470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p:cNvSpPr txBox="1"/>
          <p:nvPr/>
        </p:nvSpPr>
        <p:spPr>
          <a:xfrm>
            <a:off x="1981200" y="4682549"/>
            <a:ext cx="640080" cy="276999"/>
          </a:xfrm>
          <a:prstGeom prst="rect">
            <a:avLst/>
          </a:prstGeom>
          <a:noFill/>
        </p:spPr>
        <p:txBody>
          <a:bodyPr wrap="square" rtlCol="0">
            <a:spAutoFit/>
          </a:bodyPr>
          <a:lstStyle/>
          <a:p>
            <a:r>
              <a:rPr lang="en-US" sz="1200" dirty="0"/>
              <a:t>(t=3)</a:t>
            </a:r>
          </a:p>
        </p:txBody>
      </p:sp>
      <p:cxnSp>
        <p:nvCxnSpPr>
          <p:cNvPr id="79" name="Straight Arrow Connector 78"/>
          <p:cNvCxnSpPr/>
          <p:nvPr/>
        </p:nvCxnSpPr>
        <p:spPr>
          <a:xfrm>
            <a:off x="2677212" y="3133890"/>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2648932" y="3133890"/>
            <a:ext cx="457200" cy="177059"/>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82" name="Freeform 81"/>
          <p:cNvSpPr/>
          <p:nvPr/>
        </p:nvSpPr>
        <p:spPr>
          <a:xfrm>
            <a:off x="904973" y="4623325"/>
            <a:ext cx="1404594" cy="1036949"/>
          </a:xfrm>
          <a:custGeom>
            <a:avLst/>
            <a:gdLst>
              <a:gd name="connsiteX0" fmla="*/ 0 w 1404594"/>
              <a:gd name="connsiteY0" fmla="*/ 1036949 h 1036949"/>
              <a:gd name="connsiteX1" fmla="*/ 367646 w 1404594"/>
              <a:gd name="connsiteY1" fmla="*/ 669303 h 1036949"/>
              <a:gd name="connsiteX2" fmla="*/ 942681 w 1404594"/>
              <a:gd name="connsiteY2" fmla="*/ 377072 h 1036949"/>
              <a:gd name="connsiteX3" fmla="*/ 1404594 w 1404594"/>
              <a:gd name="connsiteY3" fmla="*/ 0 h 1036949"/>
            </a:gdLst>
            <a:ahLst/>
            <a:cxnLst>
              <a:cxn ang="0">
                <a:pos x="connsiteX0" y="connsiteY0"/>
              </a:cxn>
              <a:cxn ang="0">
                <a:pos x="connsiteX1" y="connsiteY1"/>
              </a:cxn>
              <a:cxn ang="0">
                <a:pos x="connsiteX2" y="connsiteY2"/>
              </a:cxn>
              <a:cxn ang="0">
                <a:pos x="connsiteX3" y="connsiteY3"/>
              </a:cxn>
            </a:cxnLst>
            <a:rect l="l" t="t" r="r" b="b"/>
            <a:pathLst>
              <a:path w="1404594" h="1036949">
                <a:moveTo>
                  <a:pt x="0" y="1036949"/>
                </a:moveTo>
                <a:cubicBezTo>
                  <a:pt x="105266" y="908115"/>
                  <a:pt x="210533" y="779282"/>
                  <a:pt x="367646" y="669303"/>
                </a:cubicBezTo>
                <a:cubicBezTo>
                  <a:pt x="524760" y="559323"/>
                  <a:pt x="769856" y="488622"/>
                  <a:pt x="942681" y="377072"/>
                </a:cubicBezTo>
                <a:cubicBezTo>
                  <a:pt x="1115506" y="265521"/>
                  <a:pt x="1260050" y="132760"/>
                  <a:pt x="1404594"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 name="Straight Arrow Connector 82"/>
          <p:cNvCxnSpPr/>
          <p:nvPr/>
        </p:nvCxnSpPr>
        <p:spPr>
          <a:xfrm flipV="1">
            <a:off x="2300140" y="4121348"/>
            <a:ext cx="410381" cy="479559"/>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3657600" y="4950618"/>
            <a:ext cx="5410200" cy="923330"/>
          </a:xfrm>
          <a:prstGeom prst="rect">
            <a:avLst/>
          </a:prstGeom>
          <a:noFill/>
          <a:ln w="28575">
            <a:solidFill>
              <a:schemeClr val="accent1">
                <a:shade val="95000"/>
                <a:satMod val="105000"/>
              </a:schemeClr>
            </a:solidFill>
          </a:ln>
        </p:spPr>
        <p:txBody>
          <a:bodyPr wrap="square" rtlCol="0">
            <a:spAutoFit/>
          </a:bodyPr>
          <a:lstStyle/>
          <a:p>
            <a:r>
              <a:rPr lang="en-US" dirty="0"/>
              <a:t>x = f(t), y=g(t), z=h(t)   1D parameterized function</a:t>
            </a:r>
          </a:p>
          <a:p>
            <a:r>
              <a:rPr lang="en-US" dirty="0"/>
              <a:t>Mapping from 1D to 3D</a:t>
            </a:r>
          </a:p>
          <a:p>
            <a:r>
              <a:rPr lang="en-US" dirty="0"/>
              <a:t>Gives (</a:t>
            </a:r>
            <a:r>
              <a:rPr lang="en-US" dirty="0" err="1"/>
              <a:t>x,y,z</a:t>
            </a:r>
            <a:r>
              <a:rPr lang="en-US" dirty="0"/>
              <a:t>) coordinate of object moving in 3D at time t.</a:t>
            </a:r>
          </a:p>
        </p:txBody>
      </p:sp>
      <p:sp>
        <p:nvSpPr>
          <p:cNvPr id="85" name="Freeform 84"/>
          <p:cNvSpPr/>
          <p:nvPr/>
        </p:nvSpPr>
        <p:spPr>
          <a:xfrm>
            <a:off x="867266" y="2924664"/>
            <a:ext cx="1809946" cy="529738"/>
          </a:xfrm>
          <a:custGeom>
            <a:avLst/>
            <a:gdLst>
              <a:gd name="connsiteX0" fmla="*/ 0 w 1809946"/>
              <a:gd name="connsiteY0" fmla="*/ 529738 h 529738"/>
              <a:gd name="connsiteX1" fmla="*/ 575035 w 1809946"/>
              <a:gd name="connsiteY1" fmla="*/ 303494 h 529738"/>
              <a:gd name="connsiteX2" fmla="*/ 1046375 w 1809946"/>
              <a:gd name="connsiteY2" fmla="*/ 1837 h 529738"/>
              <a:gd name="connsiteX3" fmla="*/ 1809946 w 1809946"/>
              <a:gd name="connsiteY3" fmla="*/ 199799 h 529738"/>
            </a:gdLst>
            <a:ahLst/>
            <a:cxnLst>
              <a:cxn ang="0">
                <a:pos x="connsiteX0" y="connsiteY0"/>
              </a:cxn>
              <a:cxn ang="0">
                <a:pos x="connsiteX1" y="connsiteY1"/>
              </a:cxn>
              <a:cxn ang="0">
                <a:pos x="connsiteX2" y="connsiteY2"/>
              </a:cxn>
              <a:cxn ang="0">
                <a:pos x="connsiteX3" y="connsiteY3"/>
              </a:cxn>
            </a:cxnLst>
            <a:rect l="l" t="t" r="r" b="b"/>
            <a:pathLst>
              <a:path w="1809946" h="529738">
                <a:moveTo>
                  <a:pt x="0" y="529738"/>
                </a:moveTo>
                <a:cubicBezTo>
                  <a:pt x="200319" y="460607"/>
                  <a:pt x="400639" y="391477"/>
                  <a:pt x="575035" y="303494"/>
                </a:cubicBezTo>
                <a:cubicBezTo>
                  <a:pt x="749431" y="215510"/>
                  <a:pt x="840557" y="19119"/>
                  <a:pt x="1046375" y="1837"/>
                </a:cubicBezTo>
                <a:cubicBezTo>
                  <a:pt x="1252193" y="-15445"/>
                  <a:pt x="1531069" y="92177"/>
                  <a:pt x="1809946" y="19979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TextBox 87"/>
          <p:cNvSpPr txBox="1"/>
          <p:nvPr/>
        </p:nvSpPr>
        <p:spPr>
          <a:xfrm>
            <a:off x="152400" y="626328"/>
            <a:ext cx="4572000" cy="523220"/>
          </a:xfrm>
          <a:prstGeom prst="rect">
            <a:avLst/>
          </a:prstGeom>
          <a:noFill/>
        </p:spPr>
        <p:txBody>
          <a:bodyPr wrap="square" rtlCol="0">
            <a:spAutoFit/>
          </a:bodyPr>
          <a:lstStyle/>
          <a:p>
            <a:r>
              <a:rPr lang="en-US" sz="2800" b="1" dirty="0">
                <a:solidFill>
                  <a:srgbClr val="0070C0"/>
                </a:solidFill>
              </a:rPr>
              <a:t>Parameterized curves</a:t>
            </a:r>
          </a:p>
        </p:txBody>
      </p:sp>
    </p:spTree>
    <p:extLst>
      <p:ext uri="{BB962C8B-B14F-4D97-AF65-F5344CB8AC3E}">
        <p14:creationId xmlns:p14="http://schemas.microsoft.com/office/powerpoint/2010/main" val="4251549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0"/>
                                        </p:tgtEl>
                                        <p:attrNameLst>
                                          <p:attrName>style.visibility</p:attrName>
                                        </p:attrNameLst>
                                      </p:cBhvr>
                                      <p:to>
                                        <p:strVal val="visible"/>
                                      </p:to>
                                    </p:set>
                                  </p:childTnLst>
                                </p:cTn>
                              </p:par>
                              <p:par>
                                <p:cTn id="39" presetID="1" presetClass="entr" presetSubtype="0" fill="hold" grpId="1" nodeType="withEffect">
                                  <p:stCondLst>
                                    <p:cond delay="0"/>
                                  </p:stCondLst>
                                  <p:childTnLst>
                                    <p:set>
                                      <p:cBhvr>
                                        <p:cTn id="40" dur="1" fill="hold">
                                          <p:stCondLst>
                                            <p:cond delay="0"/>
                                          </p:stCondLst>
                                        </p:cTn>
                                        <p:tgtEl>
                                          <p:spTgt spid="5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5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5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5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5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9"/>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6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85"/>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81"/>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81"/>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63"/>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62"/>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61"/>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64"/>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65"/>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84"/>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51"/>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67"/>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66"/>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70"/>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69"/>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72"/>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71"/>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ntr" presetSubtype="0" fill="hold" grpId="0" nodeType="clickEffect">
                                  <p:stCondLst>
                                    <p:cond delay="0"/>
                                  </p:stCondLst>
                                  <p:childTnLst>
                                    <p:set>
                                      <p:cBhvr>
                                        <p:cTn id="120" dur="1" fill="hold">
                                          <p:stCondLst>
                                            <p:cond delay="0"/>
                                          </p:stCondLst>
                                        </p:cTn>
                                        <p:tgtEl>
                                          <p:spTgt spid="74"/>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73"/>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82"/>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nodeType="clickEffect">
                                  <p:stCondLst>
                                    <p:cond delay="0"/>
                                  </p:stCondLst>
                                  <p:childTnLst>
                                    <p:set>
                                      <p:cBhvr>
                                        <p:cTn id="130" dur="1" fill="hold">
                                          <p:stCondLst>
                                            <p:cond delay="0"/>
                                          </p:stCondLst>
                                        </p:cTn>
                                        <p:tgtEl>
                                          <p:spTgt spid="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6" grpId="0" animBg="1"/>
      <p:bldP spid="37" grpId="0" animBg="1"/>
      <p:bldP spid="39" grpId="0"/>
      <p:bldP spid="41" grpId="0" animBg="1"/>
      <p:bldP spid="42" grpId="0" animBg="1"/>
      <p:bldP spid="44" grpId="0"/>
      <p:bldP spid="45" grpId="0"/>
      <p:bldP spid="46" grpId="0"/>
      <p:bldP spid="50" grpId="0"/>
      <p:bldP spid="51" grpId="0"/>
      <p:bldP spid="51" grpId="1"/>
      <p:bldP spid="52" grpId="0" animBg="1"/>
      <p:bldP spid="53" grpId="0" animBg="1"/>
      <p:bldP spid="54" grpId="0"/>
      <p:bldP spid="55" grpId="0" animBg="1"/>
      <p:bldP spid="56" grpId="0"/>
      <p:bldP spid="57" grpId="0" animBg="1"/>
      <p:bldP spid="58" grpId="0"/>
      <p:bldP spid="59" grpId="0" animBg="1"/>
      <p:bldP spid="60" grpId="0"/>
      <p:bldP spid="64" grpId="0"/>
      <p:bldP spid="65" grpId="0"/>
      <p:bldP spid="66" grpId="0" animBg="1"/>
      <p:bldP spid="67" grpId="0"/>
      <p:bldP spid="69" grpId="0" animBg="1"/>
      <p:bldP spid="70" grpId="0"/>
      <p:bldP spid="71" grpId="0" animBg="1"/>
      <p:bldP spid="72" grpId="0"/>
      <p:bldP spid="73" grpId="0" animBg="1"/>
      <p:bldP spid="74" grpId="0"/>
      <p:bldP spid="82" grpId="0" animBg="1"/>
      <p:bldP spid="84" grpId="0" animBg="1"/>
      <p:bldP spid="8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525" y="6119336"/>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9" name="TextBox 48"/>
          <p:cNvSpPr txBox="1"/>
          <p:nvPr/>
        </p:nvSpPr>
        <p:spPr>
          <a:xfrm>
            <a:off x="-1192"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101" name="Rectangle 100"/>
          <p:cNvSpPr/>
          <p:nvPr/>
        </p:nvSpPr>
        <p:spPr>
          <a:xfrm>
            <a:off x="2057400" y="300335"/>
            <a:ext cx="6062422" cy="461665"/>
          </a:xfrm>
          <a:prstGeom prst="rect">
            <a:avLst/>
          </a:prstGeom>
        </p:spPr>
        <p:txBody>
          <a:bodyPr wrap="square">
            <a:spAutoFit/>
          </a:bodyPr>
          <a:lstStyle/>
          <a:p>
            <a:r>
              <a:rPr lang="en-US" sz="2400" b="1" dirty="0">
                <a:solidFill>
                  <a:schemeClr val="tx2"/>
                </a:solidFill>
              </a:rPr>
              <a:t>The Multi-Dimensional Chain Rule</a:t>
            </a:r>
          </a:p>
        </p:txBody>
      </p:sp>
      <p:sp>
        <p:nvSpPr>
          <p:cNvPr id="102" name="TextBox 101"/>
          <p:cNvSpPr txBox="1"/>
          <p:nvPr/>
        </p:nvSpPr>
        <p:spPr>
          <a:xfrm>
            <a:off x="533400" y="2286000"/>
            <a:ext cx="304800" cy="369332"/>
          </a:xfrm>
          <a:prstGeom prst="rect">
            <a:avLst/>
          </a:prstGeom>
          <a:noFill/>
        </p:spPr>
        <p:txBody>
          <a:bodyPr wrap="square" rtlCol="0">
            <a:spAutoFit/>
          </a:bodyPr>
          <a:lstStyle/>
          <a:p>
            <a:r>
              <a:rPr lang="en-US" b="1" dirty="0"/>
              <a:t>t</a:t>
            </a:r>
          </a:p>
        </p:txBody>
      </p:sp>
      <p:sp>
        <p:nvSpPr>
          <p:cNvPr id="103" name="TextBox 102"/>
          <p:cNvSpPr txBox="1"/>
          <p:nvPr/>
        </p:nvSpPr>
        <p:spPr>
          <a:xfrm>
            <a:off x="533400" y="3135868"/>
            <a:ext cx="304800" cy="369332"/>
          </a:xfrm>
          <a:prstGeom prst="rect">
            <a:avLst/>
          </a:prstGeom>
          <a:noFill/>
        </p:spPr>
        <p:txBody>
          <a:bodyPr wrap="square" rtlCol="0">
            <a:spAutoFit/>
          </a:bodyPr>
          <a:lstStyle/>
          <a:p>
            <a:r>
              <a:rPr lang="en-US" b="1" dirty="0"/>
              <a:t>s</a:t>
            </a:r>
          </a:p>
        </p:txBody>
      </p:sp>
      <p:sp>
        <p:nvSpPr>
          <p:cNvPr id="104" name="TextBox 103"/>
          <p:cNvSpPr txBox="1"/>
          <p:nvPr/>
        </p:nvSpPr>
        <p:spPr>
          <a:xfrm>
            <a:off x="533400" y="3974068"/>
            <a:ext cx="304800" cy="369332"/>
          </a:xfrm>
          <a:prstGeom prst="rect">
            <a:avLst/>
          </a:prstGeom>
          <a:noFill/>
        </p:spPr>
        <p:txBody>
          <a:bodyPr wrap="square" rtlCol="0">
            <a:spAutoFit/>
          </a:bodyPr>
          <a:lstStyle/>
          <a:p>
            <a:r>
              <a:rPr lang="en-US" b="1" dirty="0"/>
              <a:t>r</a:t>
            </a:r>
          </a:p>
        </p:txBody>
      </p:sp>
      <p:sp>
        <p:nvSpPr>
          <p:cNvPr id="105" name="TextBox 104"/>
          <p:cNvSpPr txBox="1"/>
          <p:nvPr/>
        </p:nvSpPr>
        <p:spPr>
          <a:xfrm>
            <a:off x="2209800" y="2286000"/>
            <a:ext cx="731520" cy="369332"/>
          </a:xfrm>
          <a:prstGeom prst="rect">
            <a:avLst/>
          </a:prstGeom>
          <a:noFill/>
          <a:ln w="28575">
            <a:solidFill>
              <a:schemeClr val="accent1"/>
            </a:solidFill>
          </a:ln>
        </p:spPr>
        <p:txBody>
          <a:bodyPr wrap="square" rtlCol="0">
            <a:spAutoFit/>
          </a:bodyPr>
          <a:lstStyle/>
          <a:p>
            <a:r>
              <a:rPr lang="en-US" dirty="0"/>
              <a:t>f(</a:t>
            </a:r>
            <a:r>
              <a:rPr lang="en-US" dirty="0" err="1"/>
              <a:t>r,s,t</a:t>
            </a:r>
            <a:r>
              <a:rPr lang="en-US" dirty="0"/>
              <a:t>)</a:t>
            </a:r>
          </a:p>
        </p:txBody>
      </p:sp>
      <p:sp>
        <p:nvSpPr>
          <p:cNvPr id="106" name="TextBox 105"/>
          <p:cNvSpPr txBox="1"/>
          <p:nvPr/>
        </p:nvSpPr>
        <p:spPr>
          <a:xfrm>
            <a:off x="2209800" y="3124200"/>
            <a:ext cx="822960" cy="365760"/>
          </a:xfrm>
          <a:prstGeom prst="rect">
            <a:avLst/>
          </a:prstGeom>
          <a:noFill/>
          <a:ln w="28575">
            <a:solidFill>
              <a:schemeClr val="accent1"/>
            </a:solidFill>
          </a:ln>
        </p:spPr>
        <p:txBody>
          <a:bodyPr wrap="square" rtlCol="0">
            <a:spAutoFit/>
          </a:bodyPr>
          <a:lstStyle/>
          <a:p>
            <a:r>
              <a:rPr lang="en-US" dirty="0"/>
              <a:t>g(</a:t>
            </a:r>
            <a:r>
              <a:rPr lang="en-US" dirty="0" err="1"/>
              <a:t>r,s,t</a:t>
            </a:r>
            <a:r>
              <a:rPr lang="en-US" dirty="0"/>
              <a:t>)</a:t>
            </a:r>
          </a:p>
        </p:txBody>
      </p:sp>
      <p:sp>
        <p:nvSpPr>
          <p:cNvPr id="107" name="TextBox 106"/>
          <p:cNvSpPr txBox="1"/>
          <p:nvPr/>
        </p:nvSpPr>
        <p:spPr>
          <a:xfrm>
            <a:off x="2225040" y="3911651"/>
            <a:ext cx="822960" cy="365760"/>
          </a:xfrm>
          <a:prstGeom prst="rect">
            <a:avLst/>
          </a:prstGeom>
          <a:noFill/>
          <a:ln w="28575">
            <a:solidFill>
              <a:schemeClr val="accent1"/>
            </a:solidFill>
          </a:ln>
        </p:spPr>
        <p:txBody>
          <a:bodyPr wrap="square" rtlCol="0">
            <a:spAutoFit/>
          </a:bodyPr>
          <a:lstStyle/>
          <a:p>
            <a:r>
              <a:rPr lang="en-US" dirty="0"/>
              <a:t>h(</a:t>
            </a:r>
            <a:r>
              <a:rPr lang="en-US" dirty="0" err="1"/>
              <a:t>r,s,t</a:t>
            </a:r>
            <a:r>
              <a:rPr lang="en-US" dirty="0"/>
              <a:t>)</a:t>
            </a:r>
          </a:p>
        </p:txBody>
      </p:sp>
      <p:cxnSp>
        <p:nvCxnSpPr>
          <p:cNvPr id="108" name="Straight Arrow Connector 107"/>
          <p:cNvCxnSpPr/>
          <p:nvPr/>
        </p:nvCxnSpPr>
        <p:spPr>
          <a:xfrm>
            <a:off x="990600" y="2470666"/>
            <a:ext cx="1066800"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p:nvPr/>
        </p:nvCxnSpPr>
        <p:spPr>
          <a:xfrm>
            <a:off x="990600" y="2470666"/>
            <a:ext cx="1143000" cy="836414"/>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p:nvPr/>
        </p:nvCxnSpPr>
        <p:spPr>
          <a:xfrm>
            <a:off x="990600" y="2470666"/>
            <a:ext cx="1066800" cy="1567934"/>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a:endCxn id="105" idx="1"/>
          </p:cNvCxnSpPr>
          <p:nvPr/>
        </p:nvCxnSpPr>
        <p:spPr>
          <a:xfrm flipV="1">
            <a:off x="990600" y="2470666"/>
            <a:ext cx="1219200" cy="836414"/>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45" name="Straight Arrow Connector 144"/>
          <p:cNvCxnSpPr/>
          <p:nvPr/>
        </p:nvCxnSpPr>
        <p:spPr>
          <a:xfrm flipV="1">
            <a:off x="990600" y="3307080"/>
            <a:ext cx="990600" cy="13454"/>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46" name="Straight Arrow Connector 145"/>
          <p:cNvCxnSpPr/>
          <p:nvPr/>
        </p:nvCxnSpPr>
        <p:spPr>
          <a:xfrm>
            <a:off x="990600" y="3320534"/>
            <a:ext cx="914400" cy="718066"/>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p:nvPr/>
        </p:nvCxnSpPr>
        <p:spPr>
          <a:xfrm flipV="1">
            <a:off x="1028308" y="2594785"/>
            <a:ext cx="1146142" cy="1535668"/>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48" name="Straight Arrow Connector 147"/>
          <p:cNvCxnSpPr/>
          <p:nvPr/>
        </p:nvCxnSpPr>
        <p:spPr>
          <a:xfrm flipV="1">
            <a:off x="1028308" y="3362619"/>
            <a:ext cx="1105292" cy="767834"/>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49" name="Straight Arrow Connector 148"/>
          <p:cNvCxnSpPr/>
          <p:nvPr/>
        </p:nvCxnSpPr>
        <p:spPr>
          <a:xfrm>
            <a:off x="1028308" y="4160520"/>
            <a:ext cx="1029092"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150" name="TextBox 149"/>
          <p:cNvSpPr txBox="1"/>
          <p:nvPr/>
        </p:nvSpPr>
        <p:spPr>
          <a:xfrm>
            <a:off x="3648173" y="2286000"/>
            <a:ext cx="304800" cy="369332"/>
          </a:xfrm>
          <a:prstGeom prst="rect">
            <a:avLst/>
          </a:prstGeom>
          <a:noFill/>
        </p:spPr>
        <p:txBody>
          <a:bodyPr wrap="square" rtlCol="0">
            <a:spAutoFit/>
          </a:bodyPr>
          <a:lstStyle/>
          <a:p>
            <a:r>
              <a:rPr lang="en-US" b="1" dirty="0"/>
              <a:t>u</a:t>
            </a:r>
          </a:p>
        </p:txBody>
      </p:sp>
      <p:sp>
        <p:nvSpPr>
          <p:cNvPr id="151" name="TextBox 150"/>
          <p:cNvSpPr txBox="1"/>
          <p:nvPr/>
        </p:nvSpPr>
        <p:spPr>
          <a:xfrm>
            <a:off x="3657600" y="3107587"/>
            <a:ext cx="304800" cy="369332"/>
          </a:xfrm>
          <a:prstGeom prst="rect">
            <a:avLst/>
          </a:prstGeom>
          <a:noFill/>
        </p:spPr>
        <p:txBody>
          <a:bodyPr wrap="square" rtlCol="0">
            <a:spAutoFit/>
          </a:bodyPr>
          <a:lstStyle/>
          <a:p>
            <a:r>
              <a:rPr lang="en-US" b="1" dirty="0"/>
              <a:t>v</a:t>
            </a:r>
          </a:p>
        </p:txBody>
      </p:sp>
      <p:sp>
        <p:nvSpPr>
          <p:cNvPr id="152" name="TextBox 151"/>
          <p:cNvSpPr txBox="1"/>
          <p:nvPr/>
        </p:nvSpPr>
        <p:spPr>
          <a:xfrm>
            <a:off x="3657600" y="3879798"/>
            <a:ext cx="304800" cy="369332"/>
          </a:xfrm>
          <a:prstGeom prst="rect">
            <a:avLst/>
          </a:prstGeom>
          <a:noFill/>
        </p:spPr>
        <p:txBody>
          <a:bodyPr wrap="square" rtlCol="0">
            <a:spAutoFit/>
          </a:bodyPr>
          <a:lstStyle/>
          <a:p>
            <a:r>
              <a:rPr lang="en-US" b="1" dirty="0"/>
              <a:t>w</a:t>
            </a:r>
          </a:p>
        </p:txBody>
      </p:sp>
      <p:cxnSp>
        <p:nvCxnSpPr>
          <p:cNvPr id="153" name="Straight Arrow Connector 152"/>
          <p:cNvCxnSpPr>
            <a:endCxn id="150" idx="1"/>
          </p:cNvCxnSpPr>
          <p:nvPr/>
        </p:nvCxnSpPr>
        <p:spPr>
          <a:xfrm>
            <a:off x="3124200" y="2470666"/>
            <a:ext cx="523973" cy="0"/>
          </a:xfrm>
          <a:prstGeom prst="straightConnector1">
            <a:avLst/>
          </a:prstGeom>
          <a:ln w="349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54" name="Straight Arrow Connector 153"/>
          <p:cNvCxnSpPr/>
          <p:nvPr/>
        </p:nvCxnSpPr>
        <p:spPr>
          <a:xfrm>
            <a:off x="3124200" y="3312735"/>
            <a:ext cx="523973" cy="0"/>
          </a:xfrm>
          <a:prstGeom prst="straightConnector1">
            <a:avLst/>
          </a:prstGeom>
          <a:ln w="349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55" name="Straight Arrow Connector 154"/>
          <p:cNvCxnSpPr/>
          <p:nvPr/>
        </p:nvCxnSpPr>
        <p:spPr>
          <a:xfrm>
            <a:off x="3145017" y="4094531"/>
            <a:ext cx="523973" cy="0"/>
          </a:xfrm>
          <a:prstGeom prst="straightConnector1">
            <a:avLst/>
          </a:prstGeom>
          <a:ln w="349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56" name="TextBox 155"/>
          <p:cNvSpPr txBox="1"/>
          <p:nvPr/>
        </p:nvSpPr>
        <p:spPr>
          <a:xfrm>
            <a:off x="4572000" y="2704207"/>
            <a:ext cx="731520" cy="369332"/>
          </a:xfrm>
          <a:prstGeom prst="rect">
            <a:avLst/>
          </a:prstGeom>
          <a:noFill/>
          <a:ln w="28575">
            <a:solidFill>
              <a:schemeClr val="accent1"/>
            </a:solidFill>
          </a:ln>
        </p:spPr>
        <p:txBody>
          <a:bodyPr wrap="square" rtlCol="0">
            <a:spAutoFit/>
          </a:bodyPr>
          <a:lstStyle/>
          <a:p>
            <a:r>
              <a:rPr lang="en-US" dirty="0"/>
              <a:t>a(</a:t>
            </a:r>
            <a:r>
              <a:rPr lang="en-US" dirty="0" err="1"/>
              <a:t>u,v</a:t>
            </a:r>
            <a:r>
              <a:rPr lang="en-US" dirty="0"/>
              <a:t>)</a:t>
            </a:r>
          </a:p>
        </p:txBody>
      </p:sp>
      <p:sp>
        <p:nvSpPr>
          <p:cNvPr id="157" name="TextBox 156"/>
          <p:cNvSpPr txBox="1"/>
          <p:nvPr/>
        </p:nvSpPr>
        <p:spPr>
          <a:xfrm>
            <a:off x="4574198" y="3505200"/>
            <a:ext cx="777240" cy="369332"/>
          </a:xfrm>
          <a:prstGeom prst="rect">
            <a:avLst/>
          </a:prstGeom>
          <a:noFill/>
          <a:ln w="28575">
            <a:solidFill>
              <a:schemeClr val="accent1"/>
            </a:solidFill>
          </a:ln>
        </p:spPr>
        <p:txBody>
          <a:bodyPr wrap="square" rtlCol="0">
            <a:spAutoFit/>
          </a:bodyPr>
          <a:lstStyle/>
          <a:p>
            <a:r>
              <a:rPr lang="en-US" dirty="0"/>
              <a:t>b(</a:t>
            </a:r>
            <a:r>
              <a:rPr lang="en-US" dirty="0" err="1"/>
              <a:t>v,w</a:t>
            </a:r>
            <a:r>
              <a:rPr lang="en-US" dirty="0"/>
              <a:t>)</a:t>
            </a:r>
          </a:p>
        </p:txBody>
      </p:sp>
      <p:cxnSp>
        <p:nvCxnSpPr>
          <p:cNvPr id="158" name="Straight Arrow Connector 157"/>
          <p:cNvCxnSpPr/>
          <p:nvPr/>
        </p:nvCxnSpPr>
        <p:spPr>
          <a:xfrm>
            <a:off x="3962400" y="2577560"/>
            <a:ext cx="523973" cy="311313"/>
          </a:xfrm>
          <a:prstGeom prst="straightConnector1">
            <a:avLst/>
          </a:prstGeom>
          <a:ln w="3492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9" name="Straight Arrow Connector 158"/>
          <p:cNvCxnSpPr/>
          <p:nvPr/>
        </p:nvCxnSpPr>
        <p:spPr>
          <a:xfrm>
            <a:off x="3952973" y="3378553"/>
            <a:ext cx="523973" cy="311313"/>
          </a:xfrm>
          <a:prstGeom prst="straightConnector1">
            <a:avLst/>
          </a:prstGeom>
          <a:ln w="3492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0" name="Straight Arrow Connector 159"/>
          <p:cNvCxnSpPr/>
          <p:nvPr/>
        </p:nvCxnSpPr>
        <p:spPr>
          <a:xfrm flipV="1">
            <a:off x="3962400" y="2971800"/>
            <a:ext cx="523973" cy="406754"/>
          </a:xfrm>
          <a:prstGeom prst="straightConnector1">
            <a:avLst/>
          </a:prstGeom>
          <a:ln w="3492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1" name="Straight Arrow Connector 160"/>
          <p:cNvCxnSpPr/>
          <p:nvPr/>
        </p:nvCxnSpPr>
        <p:spPr>
          <a:xfrm flipV="1">
            <a:off x="3980468" y="3706445"/>
            <a:ext cx="523973" cy="406754"/>
          </a:xfrm>
          <a:prstGeom prst="straightConnector1">
            <a:avLst/>
          </a:prstGeom>
          <a:ln w="3492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62" name="TextBox 161"/>
          <p:cNvSpPr txBox="1"/>
          <p:nvPr/>
        </p:nvSpPr>
        <p:spPr>
          <a:xfrm>
            <a:off x="5867400" y="2667000"/>
            <a:ext cx="304800" cy="369332"/>
          </a:xfrm>
          <a:prstGeom prst="rect">
            <a:avLst/>
          </a:prstGeom>
          <a:noFill/>
        </p:spPr>
        <p:txBody>
          <a:bodyPr wrap="square" rtlCol="0">
            <a:spAutoFit/>
          </a:bodyPr>
          <a:lstStyle/>
          <a:p>
            <a:r>
              <a:rPr lang="en-US" b="1" dirty="0"/>
              <a:t>x</a:t>
            </a:r>
          </a:p>
        </p:txBody>
      </p:sp>
      <p:sp>
        <p:nvSpPr>
          <p:cNvPr id="163" name="TextBox 162"/>
          <p:cNvSpPr txBox="1"/>
          <p:nvPr/>
        </p:nvSpPr>
        <p:spPr>
          <a:xfrm>
            <a:off x="5867400" y="3505200"/>
            <a:ext cx="304800" cy="369332"/>
          </a:xfrm>
          <a:prstGeom prst="rect">
            <a:avLst/>
          </a:prstGeom>
          <a:noFill/>
        </p:spPr>
        <p:txBody>
          <a:bodyPr wrap="square" rtlCol="0">
            <a:spAutoFit/>
          </a:bodyPr>
          <a:lstStyle/>
          <a:p>
            <a:r>
              <a:rPr lang="en-US" b="1" dirty="0"/>
              <a:t>y</a:t>
            </a:r>
          </a:p>
        </p:txBody>
      </p:sp>
      <p:sp>
        <p:nvSpPr>
          <p:cNvPr id="164" name="TextBox 163"/>
          <p:cNvSpPr txBox="1"/>
          <p:nvPr/>
        </p:nvSpPr>
        <p:spPr>
          <a:xfrm>
            <a:off x="6685962" y="3125657"/>
            <a:ext cx="731520" cy="369332"/>
          </a:xfrm>
          <a:prstGeom prst="rect">
            <a:avLst/>
          </a:prstGeom>
          <a:noFill/>
          <a:ln w="28575">
            <a:solidFill>
              <a:schemeClr val="accent1"/>
            </a:solidFill>
          </a:ln>
        </p:spPr>
        <p:txBody>
          <a:bodyPr wrap="square" rtlCol="0">
            <a:spAutoFit/>
          </a:bodyPr>
          <a:lstStyle/>
          <a:p>
            <a:r>
              <a:rPr lang="en-US" dirty="0"/>
              <a:t>c(</a:t>
            </a:r>
            <a:r>
              <a:rPr lang="en-US" dirty="0" err="1"/>
              <a:t>x,y</a:t>
            </a:r>
            <a:r>
              <a:rPr lang="en-US" dirty="0"/>
              <a:t>)</a:t>
            </a:r>
          </a:p>
        </p:txBody>
      </p:sp>
      <p:cxnSp>
        <p:nvCxnSpPr>
          <p:cNvPr id="165" name="Straight Arrow Connector 164"/>
          <p:cNvCxnSpPr/>
          <p:nvPr/>
        </p:nvCxnSpPr>
        <p:spPr>
          <a:xfrm>
            <a:off x="5410199" y="2888873"/>
            <a:ext cx="523973" cy="0"/>
          </a:xfrm>
          <a:prstGeom prst="straightConnector1">
            <a:avLst/>
          </a:prstGeom>
          <a:ln w="3492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6" name="Straight Arrow Connector 165"/>
          <p:cNvCxnSpPr/>
          <p:nvPr/>
        </p:nvCxnSpPr>
        <p:spPr>
          <a:xfrm>
            <a:off x="5423160" y="3729311"/>
            <a:ext cx="523973" cy="0"/>
          </a:xfrm>
          <a:prstGeom prst="straightConnector1">
            <a:avLst/>
          </a:prstGeom>
          <a:ln w="3492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7" name="Straight Arrow Connector 166"/>
          <p:cNvCxnSpPr/>
          <p:nvPr/>
        </p:nvCxnSpPr>
        <p:spPr>
          <a:xfrm>
            <a:off x="6105427" y="2995767"/>
            <a:ext cx="523973" cy="311313"/>
          </a:xfrm>
          <a:prstGeom prst="straightConnector1">
            <a:avLst/>
          </a:prstGeom>
          <a:ln w="3492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8" name="Straight Arrow Connector 167"/>
          <p:cNvCxnSpPr/>
          <p:nvPr/>
        </p:nvCxnSpPr>
        <p:spPr>
          <a:xfrm flipV="1">
            <a:off x="6124281" y="3324911"/>
            <a:ext cx="523973" cy="338129"/>
          </a:xfrm>
          <a:prstGeom prst="straightConnector1">
            <a:avLst/>
          </a:prstGeom>
          <a:ln w="3492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69" name="TextBox 168"/>
          <p:cNvSpPr txBox="1"/>
          <p:nvPr/>
        </p:nvSpPr>
        <p:spPr>
          <a:xfrm>
            <a:off x="8153400" y="3066854"/>
            <a:ext cx="304800" cy="369332"/>
          </a:xfrm>
          <a:prstGeom prst="rect">
            <a:avLst/>
          </a:prstGeom>
          <a:noFill/>
        </p:spPr>
        <p:txBody>
          <a:bodyPr wrap="square" rtlCol="0">
            <a:spAutoFit/>
          </a:bodyPr>
          <a:lstStyle/>
          <a:p>
            <a:r>
              <a:rPr lang="en-US" b="1" dirty="0"/>
              <a:t>z</a:t>
            </a:r>
          </a:p>
        </p:txBody>
      </p:sp>
      <p:cxnSp>
        <p:nvCxnSpPr>
          <p:cNvPr id="170" name="Straight Arrow Connector 169"/>
          <p:cNvCxnSpPr/>
          <p:nvPr/>
        </p:nvCxnSpPr>
        <p:spPr>
          <a:xfrm>
            <a:off x="7553227" y="3276600"/>
            <a:ext cx="523973" cy="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1" name="TextBox 170"/>
              <p:cNvSpPr txBox="1"/>
              <p:nvPr/>
            </p:nvSpPr>
            <p:spPr>
              <a:xfrm>
                <a:off x="228600" y="4397232"/>
                <a:ext cx="6823122" cy="631968"/>
              </a:xfrm>
              <a:prstGeom prst="rect">
                <a:avLst/>
              </a:prstGeom>
              <a:noFill/>
            </p:spPr>
            <p:txBody>
              <a:bodyPr wrap="square" rtlCol="0">
                <a:spAutoFit/>
              </a:bodyPr>
              <a:lstStyle/>
              <a:p>
                <a:r>
                  <a:rPr lang="en-US" sz="2400" b="1" dirty="0"/>
                  <a:t>To find  </a:t>
                </a:r>
                <a14:m>
                  <m:oMath xmlns:m="http://schemas.openxmlformats.org/officeDocument/2006/math">
                    <m:f>
                      <m:fPr>
                        <m:ctrlPr>
                          <a:rPr lang="en-US" sz="2400" b="1" i="1">
                            <a:latin typeface="Cambria Math" panose="02040503050406030204" pitchFamily="18" charset="0"/>
                            <a:ea typeface="Cambria Math"/>
                          </a:rPr>
                        </m:ctrlPr>
                      </m:fPr>
                      <m:num>
                        <m:r>
                          <a:rPr lang="en-US" sz="2400" b="1" i="1">
                            <a:latin typeface="Cambria Math"/>
                            <a:ea typeface="Cambria Math"/>
                          </a:rPr>
                          <m:t>𝝏</m:t>
                        </m:r>
                        <m:r>
                          <a:rPr lang="en-US" sz="2400" b="1" i="1">
                            <a:latin typeface="Cambria Math"/>
                            <a:ea typeface="Cambria Math"/>
                          </a:rPr>
                          <m:t>𝒛</m:t>
                        </m:r>
                      </m:num>
                      <m:den>
                        <m:r>
                          <a:rPr lang="en-US" sz="2400" b="1" i="1">
                            <a:latin typeface="Cambria Math"/>
                            <a:ea typeface="Cambria Math"/>
                          </a:rPr>
                          <m:t>𝝏</m:t>
                        </m:r>
                        <m:r>
                          <a:rPr lang="en-US" sz="2400" b="1" i="1">
                            <a:latin typeface="Cambria Math"/>
                            <a:ea typeface="Cambria Math"/>
                          </a:rPr>
                          <m:t>𝒓</m:t>
                        </m:r>
                      </m:den>
                    </m:f>
                    <m:r>
                      <a:rPr lang="en-US" sz="2400" b="1" i="1">
                        <a:latin typeface="Cambria Math"/>
                        <a:ea typeface="Cambria Math"/>
                      </a:rPr>
                      <m:t> </m:t>
                    </m:r>
                    <m:r>
                      <a:rPr lang="en-US" sz="2400" b="1" i="1" smtClean="0">
                        <a:latin typeface="Cambria Math" panose="02040503050406030204" pitchFamily="18" charset="0"/>
                        <a:ea typeface="Cambria Math"/>
                      </a:rPr>
                      <m:t> </m:t>
                    </m:r>
                  </m:oMath>
                </a14:m>
                <a:r>
                  <a:rPr lang="en-US" sz="2400" b="1" dirty="0"/>
                  <a:t>follow all pathways through the graph:</a:t>
                </a:r>
              </a:p>
            </p:txBody>
          </p:sp>
        </mc:Choice>
        <mc:Fallback xmlns="">
          <p:sp>
            <p:nvSpPr>
              <p:cNvPr id="171" name="TextBox 170"/>
              <p:cNvSpPr txBox="1">
                <a:spLocks noRot="1" noChangeAspect="1" noMove="1" noResize="1" noEditPoints="1" noAdjustHandles="1" noChangeArrowheads="1" noChangeShapeType="1" noTextEdit="1"/>
              </p:cNvSpPr>
              <p:nvPr/>
            </p:nvSpPr>
            <p:spPr>
              <a:xfrm>
                <a:off x="228600" y="4397232"/>
                <a:ext cx="6823122" cy="631968"/>
              </a:xfrm>
              <a:prstGeom prst="rect">
                <a:avLst/>
              </a:prstGeom>
              <a:blipFill>
                <a:blip r:embed="rId3"/>
                <a:stretch>
                  <a:fillRect l="-1430" b="-865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2" name="TextBox 171"/>
              <p:cNvSpPr txBox="1"/>
              <p:nvPr/>
            </p:nvSpPr>
            <p:spPr>
              <a:xfrm>
                <a:off x="914400" y="5140867"/>
                <a:ext cx="6823122" cy="955133"/>
              </a:xfrm>
              <a:prstGeom prst="rect">
                <a:avLst/>
              </a:prstGeom>
              <a:noFill/>
            </p:spPr>
            <p:txBody>
              <a:bodyPr wrap="square" rtlCol="0">
                <a:spAutoFit/>
              </a:bodyPr>
              <a:lstStyle/>
              <a:p>
                <a14:m>
                  <m:oMath xmlns:m="http://schemas.openxmlformats.org/officeDocument/2006/math">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m:t>
                        </m:r>
                        <m:r>
                          <a:rPr lang="en-US" sz="2400" b="1" i="1" smtClean="0">
                            <a:latin typeface="Cambria Math"/>
                            <a:ea typeface="Cambria Math"/>
                          </a:rPr>
                          <m:t>𝒛</m:t>
                        </m:r>
                      </m:num>
                      <m:den>
                        <m:r>
                          <a:rPr lang="en-US" sz="2400" b="1" i="1" smtClean="0">
                            <a:latin typeface="Cambria Math"/>
                            <a:ea typeface="Cambria Math"/>
                          </a:rPr>
                          <m:t>𝝏</m:t>
                        </m:r>
                        <m:r>
                          <a:rPr lang="en-US" sz="2400" b="1" i="1" smtClean="0">
                            <a:latin typeface="Cambria Math"/>
                            <a:ea typeface="Cambria Math"/>
                          </a:rPr>
                          <m:t>𝒓</m:t>
                        </m:r>
                      </m:den>
                    </m:f>
                    <m:r>
                      <a:rPr lang="en-US" sz="2400" b="1" i="1" smtClean="0">
                        <a:latin typeface="Cambria Math"/>
                        <a:ea typeface="Cambria Math"/>
                      </a:rPr>
                      <m:t>  </m:t>
                    </m:r>
                  </m:oMath>
                </a14:m>
                <a:r>
                  <a:rPr lang="en-US" sz="2400" b="1" dirty="0"/>
                  <a:t>=   </a:t>
                </a:r>
                <a14:m>
                  <m:oMath xmlns:m="http://schemas.openxmlformats.org/officeDocument/2006/math">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m:t>
                        </m:r>
                        <m:r>
                          <a:rPr lang="en-US" sz="2400" b="1" i="1" smtClean="0">
                            <a:latin typeface="Cambria Math"/>
                            <a:ea typeface="Cambria Math"/>
                          </a:rPr>
                          <m:t>𝒛</m:t>
                        </m:r>
                      </m:num>
                      <m:den>
                        <m:r>
                          <a:rPr lang="en-US" sz="2400" b="1" i="1" smtClean="0">
                            <a:latin typeface="Cambria Math"/>
                            <a:ea typeface="Cambria Math"/>
                          </a:rPr>
                          <m:t>𝝏</m:t>
                        </m:r>
                        <m:r>
                          <a:rPr lang="en-US" sz="2400" b="1" i="1" smtClean="0">
                            <a:latin typeface="Cambria Math"/>
                            <a:ea typeface="Cambria Math"/>
                          </a:rPr>
                          <m:t>𝒙</m:t>
                        </m:r>
                      </m:den>
                    </m:f>
                    <m:r>
                      <a:rPr lang="en-US" sz="2400" b="1" i="1" smtClean="0">
                        <a:latin typeface="Cambria Math"/>
                        <a:ea typeface="Cambria Math"/>
                      </a:rPr>
                      <m:t> </m:t>
                    </m:r>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m:t>
                        </m:r>
                        <m:r>
                          <a:rPr lang="en-US" sz="2400" b="1" i="1" smtClean="0">
                            <a:latin typeface="Cambria Math"/>
                            <a:ea typeface="Cambria Math"/>
                          </a:rPr>
                          <m:t>𝒙</m:t>
                        </m:r>
                      </m:num>
                      <m:den>
                        <m:r>
                          <a:rPr lang="en-US" sz="2400" b="1" i="1" smtClean="0">
                            <a:latin typeface="Cambria Math"/>
                            <a:ea typeface="Cambria Math"/>
                          </a:rPr>
                          <m:t>𝝏</m:t>
                        </m:r>
                        <m:r>
                          <a:rPr lang="en-US" sz="2400" b="1" i="1" smtClean="0">
                            <a:latin typeface="Cambria Math"/>
                            <a:ea typeface="Cambria Math"/>
                          </a:rPr>
                          <m:t>𝒖</m:t>
                        </m:r>
                      </m:den>
                    </m:f>
                    <m:r>
                      <a:rPr lang="en-US" sz="2400" b="1" i="0" smtClean="0">
                        <a:latin typeface="Cambria Math"/>
                        <a:ea typeface="Cambria Math"/>
                      </a:rPr>
                      <m:t> </m:t>
                    </m:r>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m:t>
                        </m:r>
                        <m:r>
                          <a:rPr lang="en-US" sz="2400" b="1" i="1" smtClean="0">
                            <a:latin typeface="Cambria Math"/>
                            <a:ea typeface="Cambria Math"/>
                          </a:rPr>
                          <m:t>𝒖</m:t>
                        </m:r>
                      </m:num>
                      <m:den>
                        <m:r>
                          <a:rPr lang="en-US" sz="2400" b="1" i="1" smtClean="0">
                            <a:latin typeface="Cambria Math"/>
                            <a:ea typeface="Cambria Math"/>
                          </a:rPr>
                          <m:t>𝝏</m:t>
                        </m:r>
                        <m:r>
                          <a:rPr lang="en-US" sz="2400" b="1" i="1" smtClean="0">
                            <a:latin typeface="Cambria Math"/>
                            <a:ea typeface="Cambria Math"/>
                          </a:rPr>
                          <m:t>𝒓</m:t>
                        </m:r>
                      </m:den>
                    </m:f>
                    <m:r>
                      <a:rPr lang="en-US" sz="2400" b="1" i="0" smtClean="0">
                        <a:latin typeface="Cambria Math"/>
                        <a:ea typeface="Cambria Math"/>
                      </a:rPr>
                      <m:t>    </m:t>
                    </m:r>
                  </m:oMath>
                </a14:m>
                <a:r>
                  <a:rPr lang="en-US" sz="2400" b="1" dirty="0"/>
                  <a:t>+   </a:t>
                </a:r>
                <a14:m>
                  <m:oMath xmlns:m="http://schemas.openxmlformats.org/officeDocument/2006/math">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m:t>
                        </m:r>
                        <m:r>
                          <a:rPr lang="en-US" sz="2400" b="1" i="1" smtClean="0">
                            <a:latin typeface="Cambria Math"/>
                            <a:ea typeface="Cambria Math"/>
                          </a:rPr>
                          <m:t>𝒛</m:t>
                        </m:r>
                      </m:num>
                      <m:den>
                        <m:r>
                          <a:rPr lang="en-US" sz="2400" b="1" i="1" smtClean="0">
                            <a:latin typeface="Cambria Math"/>
                            <a:ea typeface="Cambria Math"/>
                          </a:rPr>
                          <m:t>𝝏</m:t>
                        </m:r>
                        <m:r>
                          <a:rPr lang="en-US" sz="2400" b="1" i="1" smtClean="0">
                            <a:latin typeface="Cambria Math"/>
                            <a:ea typeface="Cambria Math"/>
                          </a:rPr>
                          <m:t>𝒙</m:t>
                        </m:r>
                        <m:r>
                          <a:rPr lang="en-US" sz="2400" b="1" i="1" smtClean="0">
                            <a:latin typeface="Cambria Math"/>
                            <a:ea typeface="Cambria Math"/>
                          </a:rPr>
                          <m:t> </m:t>
                        </m:r>
                      </m:den>
                    </m:f>
                    <m:r>
                      <a:rPr lang="en-US" sz="2400" b="1" i="1" smtClean="0">
                        <a:latin typeface="Cambria Math"/>
                        <a:ea typeface="Cambria Math"/>
                      </a:rPr>
                      <m:t> </m:t>
                    </m:r>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m:t>
                        </m:r>
                        <m:r>
                          <a:rPr lang="en-US" sz="2400" b="1" i="1" smtClean="0">
                            <a:latin typeface="Cambria Math"/>
                            <a:ea typeface="Cambria Math"/>
                          </a:rPr>
                          <m:t>𝒙</m:t>
                        </m:r>
                      </m:num>
                      <m:den>
                        <m:r>
                          <a:rPr lang="en-US" sz="2400" b="1" i="1" smtClean="0">
                            <a:latin typeface="Cambria Math"/>
                            <a:ea typeface="Cambria Math"/>
                          </a:rPr>
                          <m:t>𝝏</m:t>
                        </m:r>
                        <m:r>
                          <a:rPr lang="en-US" sz="2400" b="1" i="1" smtClean="0">
                            <a:latin typeface="Cambria Math"/>
                            <a:ea typeface="Cambria Math"/>
                          </a:rPr>
                          <m:t>𝒗</m:t>
                        </m:r>
                      </m:den>
                    </m:f>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 </m:t>
                        </m:r>
                        <m:r>
                          <a:rPr lang="en-US" sz="2400" b="1" i="1" smtClean="0">
                            <a:latin typeface="Cambria Math"/>
                            <a:ea typeface="Cambria Math"/>
                          </a:rPr>
                          <m:t>𝛛</m:t>
                        </m:r>
                        <m:r>
                          <a:rPr lang="en-US" sz="2400" b="1" i="1" smtClean="0">
                            <a:latin typeface="Cambria Math"/>
                            <a:ea typeface="Cambria Math"/>
                          </a:rPr>
                          <m:t>𝒗</m:t>
                        </m:r>
                      </m:num>
                      <m:den>
                        <m:r>
                          <a:rPr lang="en-US" sz="2400" b="1" i="1" smtClean="0">
                            <a:latin typeface="Cambria Math"/>
                            <a:ea typeface="Cambria Math"/>
                          </a:rPr>
                          <m:t>𝝏</m:t>
                        </m:r>
                        <m:r>
                          <a:rPr lang="en-US" sz="2400" b="1" i="1" smtClean="0">
                            <a:latin typeface="Cambria Math"/>
                            <a:ea typeface="Cambria Math"/>
                          </a:rPr>
                          <m:t>𝒓</m:t>
                        </m:r>
                      </m:den>
                    </m:f>
                    <m:r>
                      <a:rPr lang="en-US" sz="2400" b="1" i="0" smtClean="0">
                        <a:latin typeface="Cambria Math"/>
                        <a:ea typeface="Cambria Math"/>
                      </a:rPr>
                      <m:t>   </m:t>
                    </m:r>
                  </m:oMath>
                </a14:m>
                <a:r>
                  <a:rPr lang="en-US" sz="2400" b="1" dirty="0">
                    <a:ea typeface="Cambria Math"/>
                  </a:rPr>
                  <a:t>+   </a:t>
                </a:r>
                <a14:m>
                  <m:oMath xmlns:m="http://schemas.openxmlformats.org/officeDocument/2006/math">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m:t>
                        </m:r>
                        <m:r>
                          <a:rPr lang="en-US" sz="2400" b="1" i="1" smtClean="0">
                            <a:latin typeface="Cambria Math"/>
                            <a:ea typeface="Cambria Math"/>
                          </a:rPr>
                          <m:t>𝒛</m:t>
                        </m:r>
                      </m:num>
                      <m:den>
                        <m:r>
                          <a:rPr lang="en-US" sz="2400" b="1" i="1" smtClean="0">
                            <a:latin typeface="Cambria Math"/>
                            <a:ea typeface="Cambria Math"/>
                          </a:rPr>
                          <m:t>𝝏</m:t>
                        </m:r>
                        <m:r>
                          <a:rPr lang="en-US" sz="2400" b="1" i="1" smtClean="0">
                            <a:latin typeface="Cambria Math"/>
                            <a:ea typeface="Cambria Math"/>
                          </a:rPr>
                          <m:t>𝒚</m:t>
                        </m:r>
                      </m:den>
                    </m:f>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 </m:t>
                        </m:r>
                        <m:r>
                          <a:rPr lang="en-US" sz="2400" b="1" i="1" smtClean="0">
                            <a:latin typeface="Cambria Math"/>
                            <a:ea typeface="Cambria Math"/>
                          </a:rPr>
                          <m:t>𝝏</m:t>
                        </m:r>
                        <m:r>
                          <a:rPr lang="en-US" sz="2400" b="1" i="1" smtClean="0">
                            <a:latin typeface="Cambria Math"/>
                            <a:ea typeface="Cambria Math"/>
                          </a:rPr>
                          <m:t>𝒚</m:t>
                        </m:r>
                        <m:r>
                          <a:rPr lang="en-US" sz="2400" b="1" i="1" smtClean="0">
                            <a:latin typeface="Cambria Math"/>
                            <a:ea typeface="Cambria Math"/>
                          </a:rPr>
                          <m:t> </m:t>
                        </m:r>
                      </m:num>
                      <m:den>
                        <m:r>
                          <a:rPr lang="en-US" sz="2400" b="1" i="1" smtClean="0">
                            <a:latin typeface="Cambria Math"/>
                            <a:ea typeface="Cambria Math"/>
                          </a:rPr>
                          <m:t>𝝏</m:t>
                        </m:r>
                        <m:r>
                          <a:rPr lang="en-US" sz="2400" b="1" i="1" smtClean="0">
                            <a:latin typeface="Cambria Math"/>
                            <a:ea typeface="Cambria Math"/>
                          </a:rPr>
                          <m:t>𝒗</m:t>
                        </m:r>
                      </m:den>
                    </m:f>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m:t>
                        </m:r>
                        <m:r>
                          <a:rPr lang="en-US" sz="2400" b="1" i="1" smtClean="0">
                            <a:latin typeface="Cambria Math"/>
                            <a:ea typeface="Cambria Math"/>
                          </a:rPr>
                          <m:t>𝒗</m:t>
                        </m:r>
                      </m:num>
                      <m:den>
                        <m:r>
                          <a:rPr lang="en-US" sz="2400" b="1" i="1" smtClean="0">
                            <a:latin typeface="Cambria Math"/>
                            <a:ea typeface="Cambria Math"/>
                          </a:rPr>
                          <m:t>𝝏</m:t>
                        </m:r>
                        <m:r>
                          <a:rPr lang="en-US" sz="2400" b="1" i="1" smtClean="0">
                            <a:latin typeface="Cambria Math"/>
                            <a:ea typeface="Cambria Math"/>
                          </a:rPr>
                          <m:t>𝒓</m:t>
                        </m:r>
                      </m:den>
                    </m:f>
                  </m:oMath>
                </a14:m>
                <a:r>
                  <a:rPr lang="en-US" sz="2400" b="1" dirty="0">
                    <a:ea typeface="Cambria Math"/>
                  </a:rPr>
                  <a:t>  +   </a:t>
                </a:r>
                <a14:m>
                  <m:oMath xmlns:m="http://schemas.openxmlformats.org/officeDocument/2006/math">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m:t>
                        </m:r>
                        <m:r>
                          <a:rPr lang="en-US" sz="2400" b="1" i="1" smtClean="0">
                            <a:latin typeface="Cambria Math"/>
                            <a:ea typeface="Cambria Math"/>
                          </a:rPr>
                          <m:t>𝒛</m:t>
                        </m:r>
                      </m:num>
                      <m:den>
                        <m:r>
                          <a:rPr lang="en-US" sz="2400" b="1" i="1" smtClean="0">
                            <a:latin typeface="Cambria Math"/>
                            <a:ea typeface="Cambria Math"/>
                          </a:rPr>
                          <m:t>𝝏</m:t>
                        </m:r>
                        <m:r>
                          <a:rPr lang="en-US" sz="2400" b="1" i="1" smtClean="0">
                            <a:latin typeface="Cambria Math"/>
                            <a:ea typeface="Cambria Math"/>
                          </a:rPr>
                          <m:t>𝒚</m:t>
                        </m:r>
                      </m:den>
                    </m:f>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m:t>
                        </m:r>
                        <m:r>
                          <a:rPr lang="en-US" sz="2400" b="1" i="1" smtClean="0">
                            <a:latin typeface="Cambria Math"/>
                            <a:ea typeface="Cambria Math"/>
                          </a:rPr>
                          <m:t>𝒚</m:t>
                        </m:r>
                      </m:num>
                      <m:den>
                        <m:r>
                          <a:rPr lang="en-US" sz="2400" b="1" i="1" smtClean="0">
                            <a:latin typeface="Cambria Math"/>
                            <a:ea typeface="Cambria Math"/>
                          </a:rPr>
                          <m:t>𝝏</m:t>
                        </m:r>
                        <m:r>
                          <a:rPr lang="en-US" sz="2400" b="1" i="1" smtClean="0">
                            <a:latin typeface="Cambria Math"/>
                            <a:ea typeface="Cambria Math"/>
                          </a:rPr>
                          <m:t>𝒘</m:t>
                        </m:r>
                      </m:den>
                    </m:f>
                    <m:f>
                      <m:fPr>
                        <m:ctrlPr>
                          <a:rPr lang="en-US" sz="2400" b="1" i="1" smtClean="0">
                            <a:latin typeface="Cambria Math" panose="02040503050406030204" pitchFamily="18" charset="0"/>
                            <a:ea typeface="Cambria Math"/>
                          </a:rPr>
                        </m:ctrlPr>
                      </m:fPr>
                      <m:num>
                        <m:r>
                          <a:rPr lang="en-US" sz="2400" b="1" i="1" smtClean="0">
                            <a:latin typeface="Cambria Math"/>
                            <a:ea typeface="Cambria Math"/>
                          </a:rPr>
                          <m:t>𝝏</m:t>
                        </m:r>
                        <m:r>
                          <a:rPr lang="en-US" sz="2400" b="1" i="1" smtClean="0">
                            <a:latin typeface="Cambria Math"/>
                            <a:ea typeface="Cambria Math"/>
                          </a:rPr>
                          <m:t>𝒘</m:t>
                        </m:r>
                      </m:num>
                      <m:den>
                        <m:r>
                          <a:rPr lang="en-US" sz="2400" b="1" i="1" smtClean="0">
                            <a:latin typeface="Cambria Math"/>
                            <a:ea typeface="Cambria Math"/>
                          </a:rPr>
                          <m:t>𝝏</m:t>
                        </m:r>
                        <m:r>
                          <a:rPr lang="en-US" sz="2400" b="1" i="1" smtClean="0">
                            <a:latin typeface="Cambria Math"/>
                            <a:ea typeface="Cambria Math"/>
                          </a:rPr>
                          <m:t>𝒓</m:t>
                        </m:r>
                      </m:den>
                    </m:f>
                  </m:oMath>
                </a14:m>
                <a:endParaRPr lang="en-US" sz="2400" b="1" dirty="0">
                  <a:ea typeface="Cambria Math"/>
                </a:endParaRPr>
              </a:p>
              <a:p>
                <a:r>
                  <a:rPr lang="en-US" b="1" dirty="0">
                    <a:ea typeface="Cambria Math"/>
                  </a:rPr>
                  <a:t> </a:t>
                </a:r>
              </a:p>
            </p:txBody>
          </p:sp>
        </mc:Choice>
        <mc:Fallback xmlns="">
          <p:sp>
            <p:nvSpPr>
              <p:cNvPr id="172" name="TextBox 171"/>
              <p:cNvSpPr txBox="1">
                <a:spLocks noRot="1" noChangeAspect="1" noMove="1" noResize="1" noEditPoints="1" noAdjustHandles="1" noChangeArrowheads="1" noChangeShapeType="1" noTextEdit="1"/>
              </p:cNvSpPr>
              <p:nvPr/>
            </p:nvSpPr>
            <p:spPr>
              <a:xfrm>
                <a:off x="914400" y="5140867"/>
                <a:ext cx="6823122" cy="955133"/>
              </a:xfrm>
              <a:prstGeom prst="rect">
                <a:avLst/>
              </a:prstGeom>
              <a:blipFill rotWithShape="1">
                <a:blip r:embed="rId4"/>
                <a:stretch>
                  <a:fillRect/>
                </a:stretch>
              </a:blipFill>
            </p:spPr>
            <p:txBody>
              <a:bodyPr/>
              <a:lstStyle/>
              <a:p>
                <a:r>
                  <a:rPr lang="en-US">
                    <a:noFill/>
                  </a:rPr>
                  <a:t> </a:t>
                </a:r>
              </a:p>
            </p:txBody>
          </p:sp>
        </mc:Fallback>
      </mc:AlternateContent>
      <p:sp>
        <p:nvSpPr>
          <p:cNvPr id="173" name="Freeform 172"/>
          <p:cNvSpPr/>
          <p:nvPr/>
        </p:nvSpPr>
        <p:spPr>
          <a:xfrm>
            <a:off x="886120" y="2140670"/>
            <a:ext cx="7126664" cy="1970202"/>
          </a:xfrm>
          <a:custGeom>
            <a:avLst/>
            <a:gdLst>
              <a:gd name="connsiteX0" fmla="*/ 0 w 7126664"/>
              <a:gd name="connsiteY0" fmla="*/ 1970202 h 1970202"/>
              <a:gd name="connsiteX1" fmla="*/ 1338606 w 7126664"/>
              <a:gd name="connsiteY1" fmla="*/ 0 h 1970202"/>
              <a:gd name="connsiteX2" fmla="*/ 2931736 w 7126664"/>
              <a:gd name="connsiteY2" fmla="*/ 9427 h 1970202"/>
              <a:gd name="connsiteX3" fmla="*/ 3733014 w 7126664"/>
              <a:gd name="connsiteY3" fmla="*/ 490194 h 1970202"/>
              <a:gd name="connsiteX4" fmla="*/ 5128181 w 7126664"/>
              <a:gd name="connsiteY4" fmla="*/ 490194 h 1970202"/>
              <a:gd name="connsiteX5" fmla="*/ 5759777 w 7126664"/>
              <a:gd name="connsiteY5" fmla="*/ 895546 h 1970202"/>
              <a:gd name="connsiteX6" fmla="*/ 7117237 w 7126664"/>
              <a:gd name="connsiteY6" fmla="*/ 876693 h 1970202"/>
              <a:gd name="connsiteX7" fmla="*/ 7126664 w 7126664"/>
              <a:gd name="connsiteY7" fmla="*/ 876693 h 1970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26664" h="1970202">
                <a:moveTo>
                  <a:pt x="0" y="1970202"/>
                </a:moveTo>
                <a:lnTo>
                  <a:pt x="1338606" y="0"/>
                </a:lnTo>
                <a:lnTo>
                  <a:pt x="2931736" y="9427"/>
                </a:lnTo>
                <a:lnTo>
                  <a:pt x="3733014" y="490194"/>
                </a:lnTo>
                <a:lnTo>
                  <a:pt x="5128181" y="490194"/>
                </a:lnTo>
                <a:lnTo>
                  <a:pt x="5759777" y="895546"/>
                </a:lnTo>
                <a:lnTo>
                  <a:pt x="7117237" y="876693"/>
                </a:lnTo>
                <a:lnTo>
                  <a:pt x="7126664" y="876693"/>
                </a:lnTo>
              </a:path>
            </a:pathLst>
          </a:custGeom>
          <a:noFill/>
          <a:ln w="63500">
            <a:solidFill>
              <a:schemeClr val="bg2">
                <a:lumMod val="50000"/>
                <a:alpha val="52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Freeform 173"/>
          <p:cNvSpPr/>
          <p:nvPr/>
        </p:nvSpPr>
        <p:spPr>
          <a:xfrm>
            <a:off x="886120" y="2857107"/>
            <a:ext cx="7371760" cy="1263192"/>
          </a:xfrm>
          <a:custGeom>
            <a:avLst/>
            <a:gdLst>
              <a:gd name="connsiteX0" fmla="*/ 0 w 7371760"/>
              <a:gd name="connsiteY0" fmla="*/ 1263192 h 1263192"/>
              <a:gd name="connsiteX1" fmla="*/ 1706251 w 7371760"/>
              <a:gd name="connsiteY1" fmla="*/ 433633 h 1263192"/>
              <a:gd name="connsiteX2" fmla="*/ 2912882 w 7371760"/>
              <a:gd name="connsiteY2" fmla="*/ 433633 h 1263192"/>
              <a:gd name="connsiteX3" fmla="*/ 4034672 w 7371760"/>
              <a:gd name="connsiteY3" fmla="*/ 37707 h 1263192"/>
              <a:gd name="connsiteX4" fmla="*/ 5147035 w 7371760"/>
              <a:gd name="connsiteY4" fmla="*/ 0 h 1263192"/>
              <a:gd name="connsiteX5" fmla="*/ 6061435 w 7371760"/>
              <a:gd name="connsiteY5" fmla="*/ 499621 h 1263192"/>
              <a:gd name="connsiteX6" fmla="*/ 7371760 w 7371760"/>
              <a:gd name="connsiteY6" fmla="*/ 490194 h 1263192"/>
              <a:gd name="connsiteX7" fmla="*/ 7220932 w 7371760"/>
              <a:gd name="connsiteY7" fmla="*/ 499621 h 1263192"/>
              <a:gd name="connsiteX8" fmla="*/ 7296346 w 7371760"/>
              <a:gd name="connsiteY8" fmla="*/ 509048 h 1263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71760" h="1263192">
                <a:moveTo>
                  <a:pt x="0" y="1263192"/>
                </a:moveTo>
                <a:lnTo>
                  <a:pt x="1706251" y="433633"/>
                </a:lnTo>
                <a:lnTo>
                  <a:pt x="2912882" y="433633"/>
                </a:lnTo>
                <a:lnTo>
                  <a:pt x="4034672" y="37707"/>
                </a:lnTo>
                <a:lnTo>
                  <a:pt x="5147035" y="0"/>
                </a:lnTo>
                <a:lnTo>
                  <a:pt x="6061435" y="499621"/>
                </a:lnTo>
                <a:lnTo>
                  <a:pt x="7371760" y="490194"/>
                </a:lnTo>
                <a:lnTo>
                  <a:pt x="7220932" y="499621"/>
                </a:lnTo>
                <a:lnTo>
                  <a:pt x="7296346" y="509048"/>
                </a:lnTo>
              </a:path>
            </a:pathLst>
          </a:custGeom>
          <a:noFill/>
          <a:ln w="73025">
            <a:solidFill>
              <a:schemeClr val="accent3">
                <a:lumMod val="50000"/>
                <a:alpha val="3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Freeform 174"/>
          <p:cNvSpPr/>
          <p:nvPr/>
        </p:nvSpPr>
        <p:spPr>
          <a:xfrm>
            <a:off x="895546" y="3309594"/>
            <a:ext cx="7315200" cy="810705"/>
          </a:xfrm>
          <a:custGeom>
            <a:avLst/>
            <a:gdLst>
              <a:gd name="connsiteX0" fmla="*/ 0 w 7315200"/>
              <a:gd name="connsiteY0" fmla="*/ 810705 h 810705"/>
              <a:gd name="connsiteX1" fmla="*/ 1687398 w 7315200"/>
              <a:gd name="connsiteY1" fmla="*/ 9427 h 810705"/>
              <a:gd name="connsiteX2" fmla="*/ 2941163 w 7315200"/>
              <a:gd name="connsiteY2" fmla="*/ 0 h 810705"/>
              <a:gd name="connsiteX3" fmla="*/ 3921551 w 7315200"/>
              <a:gd name="connsiteY3" fmla="*/ 424206 h 810705"/>
              <a:gd name="connsiteX4" fmla="*/ 5118755 w 7315200"/>
              <a:gd name="connsiteY4" fmla="*/ 405352 h 810705"/>
              <a:gd name="connsiteX5" fmla="*/ 6174557 w 7315200"/>
              <a:gd name="connsiteY5" fmla="*/ 37707 h 810705"/>
              <a:gd name="connsiteX6" fmla="*/ 7315200 w 7315200"/>
              <a:gd name="connsiteY6" fmla="*/ 47134 h 810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15200" h="810705">
                <a:moveTo>
                  <a:pt x="0" y="810705"/>
                </a:moveTo>
                <a:lnTo>
                  <a:pt x="1687398" y="9427"/>
                </a:lnTo>
                <a:lnTo>
                  <a:pt x="2941163" y="0"/>
                </a:lnTo>
                <a:lnTo>
                  <a:pt x="3921551" y="424206"/>
                </a:lnTo>
                <a:lnTo>
                  <a:pt x="5118755" y="405352"/>
                </a:lnTo>
                <a:lnTo>
                  <a:pt x="6174557" y="37707"/>
                </a:lnTo>
                <a:lnTo>
                  <a:pt x="7315200" y="47134"/>
                </a:lnTo>
              </a:path>
            </a:pathLst>
          </a:custGeom>
          <a:noFill/>
          <a:ln w="63500">
            <a:solidFill>
              <a:schemeClr val="accent3">
                <a:lumMod val="75000"/>
                <a:alpha val="48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Freeform 175"/>
          <p:cNvSpPr/>
          <p:nvPr/>
        </p:nvSpPr>
        <p:spPr>
          <a:xfrm>
            <a:off x="914400" y="3356728"/>
            <a:ext cx="7315200" cy="763571"/>
          </a:xfrm>
          <a:custGeom>
            <a:avLst/>
            <a:gdLst>
              <a:gd name="connsiteX0" fmla="*/ 0 w 7315200"/>
              <a:gd name="connsiteY0" fmla="*/ 763571 h 763571"/>
              <a:gd name="connsiteX1" fmla="*/ 1743959 w 7315200"/>
              <a:gd name="connsiteY1" fmla="*/ 763571 h 763571"/>
              <a:gd name="connsiteX2" fmla="*/ 2950590 w 7315200"/>
              <a:gd name="connsiteY2" fmla="*/ 735291 h 763571"/>
              <a:gd name="connsiteX3" fmla="*/ 3855563 w 7315200"/>
              <a:gd name="connsiteY3" fmla="*/ 358218 h 763571"/>
              <a:gd name="connsiteX4" fmla="*/ 5099901 w 7315200"/>
              <a:gd name="connsiteY4" fmla="*/ 339365 h 763571"/>
              <a:gd name="connsiteX5" fmla="*/ 6165130 w 7315200"/>
              <a:gd name="connsiteY5" fmla="*/ 0 h 763571"/>
              <a:gd name="connsiteX6" fmla="*/ 7315200 w 7315200"/>
              <a:gd name="connsiteY6" fmla="*/ 0 h 763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15200" h="763571">
                <a:moveTo>
                  <a:pt x="0" y="763571"/>
                </a:moveTo>
                <a:lnTo>
                  <a:pt x="1743959" y="763571"/>
                </a:lnTo>
                <a:lnTo>
                  <a:pt x="2950590" y="735291"/>
                </a:lnTo>
                <a:lnTo>
                  <a:pt x="3855563" y="358218"/>
                </a:lnTo>
                <a:lnTo>
                  <a:pt x="5099901" y="339365"/>
                </a:lnTo>
                <a:lnTo>
                  <a:pt x="6165130" y="0"/>
                </a:lnTo>
                <a:lnTo>
                  <a:pt x="7315200" y="0"/>
                </a:lnTo>
              </a:path>
            </a:pathLst>
          </a:custGeom>
          <a:noFill/>
          <a:ln w="63500">
            <a:solidFill>
              <a:schemeClr val="accent3">
                <a:lumMod val="75000"/>
                <a:alpha val="3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TextBox 176"/>
          <p:cNvSpPr txBox="1"/>
          <p:nvPr/>
        </p:nvSpPr>
        <p:spPr>
          <a:xfrm>
            <a:off x="533400" y="1003005"/>
            <a:ext cx="609600" cy="369332"/>
          </a:xfrm>
          <a:prstGeom prst="rect">
            <a:avLst/>
          </a:prstGeom>
          <a:noFill/>
        </p:spPr>
        <p:txBody>
          <a:bodyPr wrap="square" rtlCol="0">
            <a:spAutoFit/>
          </a:bodyPr>
          <a:lstStyle/>
          <a:p>
            <a:r>
              <a:rPr lang="en-US" dirty="0"/>
              <a:t>t</a:t>
            </a:r>
          </a:p>
        </p:txBody>
      </p:sp>
      <p:cxnSp>
        <p:nvCxnSpPr>
          <p:cNvPr id="178" name="Straight Arrow Connector 177"/>
          <p:cNvCxnSpPr/>
          <p:nvPr/>
        </p:nvCxnSpPr>
        <p:spPr>
          <a:xfrm>
            <a:off x="838200" y="1211077"/>
            <a:ext cx="1066800"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179" name="TextBox 178"/>
          <p:cNvSpPr txBox="1"/>
          <p:nvPr/>
        </p:nvSpPr>
        <p:spPr>
          <a:xfrm>
            <a:off x="1992541" y="990600"/>
            <a:ext cx="522059" cy="369332"/>
          </a:xfrm>
          <a:prstGeom prst="rect">
            <a:avLst/>
          </a:prstGeom>
          <a:noFill/>
          <a:ln w="28575">
            <a:solidFill>
              <a:schemeClr val="accent1"/>
            </a:solidFill>
          </a:ln>
        </p:spPr>
        <p:txBody>
          <a:bodyPr wrap="square" rtlCol="0">
            <a:spAutoFit/>
          </a:bodyPr>
          <a:lstStyle/>
          <a:p>
            <a:r>
              <a:rPr lang="en-US" dirty="0"/>
              <a:t>f(t)</a:t>
            </a:r>
          </a:p>
        </p:txBody>
      </p:sp>
      <p:cxnSp>
        <p:nvCxnSpPr>
          <p:cNvPr id="180" name="Straight Arrow Connector 179"/>
          <p:cNvCxnSpPr/>
          <p:nvPr/>
        </p:nvCxnSpPr>
        <p:spPr>
          <a:xfrm>
            <a:off x="2612066" y="1200814"/>
            <a:ext cx="1066800"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181" name="TextBox 180"/>
          <p:cNvSpPr txBox="1"/>
          <p:nvPr/>
        </p:nvSpPr>
        <p:spPr>
          <a:xfrm>
            <a:off x="3684182" y="1026411"/>
            <a:ext cx="609600" cy="369332"/>
          </a:xfrm>
          <a:prstGeom prst="rect">
            <a:avLst/>
          </a:prstGeom>
          <a:noFill/>
        </p:spPr>
        <p:txBody>
          <a:bodyPr wrap="square" rtlCol="0">
            <a:spAutoFit/>
          </a:bodyPr>
          <a:lstStyle/>
          <a:p>
            <a:r>
              <a:rPr lang="en-US" dirty="0"/>
              <a:t>x</a:t>
            </a:r>
          </a:p>
        </p:txBody>
      </p:sp>
      <p:cxnSp>
        <p:nvCxnSpPr>
          <p:cNvPr id="182" name="Straight Arrow Connector 181"/>
          <p:cNvCxnSpPr/>
          <p:nvPr/>
        </p:nvCxnSpPr>
        <p:spPr>
          <a:xfrm>
            <a:off x="4038600" y="1212849"/>
            <a:ext cx="1066800"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183" name="TextBox 182"/>
          <p:cNvSpPr txBox="1"/>
          <p:nvPr/>
        </p:nvSpPr>
        <p:spPr>
          <a:xfrm>
            <a:off x="5192941" y="1003005"/>
            <a:ext cx="641072" cy="369332"/>
          </a:xfrm>
          <a:prstGeom prst="rect">
            <a:avLst/>
          </a:prstGeom>
          <a:noFill/>
          <a:ln w="28575">
            <a:solidFill>
              <a:schemeClr val="accent1"/>
            </a:solidFill>
          </a:ln>
        </p:spPr>
        <p:txBody>
          <a:bodyPr wrap="square" rtlCol="0">
            <a:spAutoFit/>
          </a:bodyPr>
          <a:lstStyle/>
          <a:p>
            <a:r>
              <a:rPr lang="en-US" dirty="0"/>
              <a:t>g(x)</a:t>
            </a:r>
          </a:p>
        </p:txBody>
      </p:sp>
      <p:sp>
        <p:nvSpPr>
          <p:cNvPr id="184" name="TextBox 183"/>
          <p:cNvSpPr txBox="1"/>
          <p:nvPr/>
        </p:nvSpPr>
        <p:spPr>
          <a:xfrm>
            <a:off x="7010400" y="1003005"/>
            <a:ext cx="609600" cy="369332"/>
          </a:xfrm>
          <a:prstGeom prst="rect">
            <a:avLst/>
          </a:prstGeom>
          <a:noFill/>
        </p:spPr>
        <p:txBody>
          <a:bodyPr wrap="square" rtlCol="0">
            <a:spAutoFit/>
          </a:bodyPr>
          <a:lstStyle/>
          <a:p>
            <a:r>
              <a:rPr lang="en-US" dirty="0"/>
              <a:t>y</a:t>
            </a:r>
          </a:p>
        </p:txBody>
      </p:sp>
      <p:cxnSp>
        <p:nvCxnSpPr>
          <p:cNvPr id="185" name="Straight Arrow Connector 184"/>
          <p:cNvCxnSpPr/>
          <p:nvPr/>
        </p:nvCxnSpPr>
        <p:spPr>
          <a:xfrm>
            <a:off x="5919077" y="1206497"/>
            <a:ext cx="1066800"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6" name="TextBox 185"/>
              <p:cNvSpPr txBox="1"/>
              <p:nvPr/>
            </p:nvSpPr>
            <p:spPr>
              <a:xfrm>
                <a:off x="3014970" y="1371600"/>
                <a:ext cx="1547037" cy="1185389"/>
              </a:xfrm>
              <a:prstGeom prst="rect">
                <a:avLst/>
              </a:prstGeom>
              <a:noFill/>
            </p:spPr>
            <p:txBody>
              <a:bodyPr wrap="square" rtlCol="0">
                <a:spAutoFit/>
              </a:bodyPr>
              <a:lstStyle/>
              <a:p>
                <a14:m>
                  <m:oMath xmlns:m="http://schemas.openxmlformats.org/officeDocument/2006/math">
                    <m:f>
                      <m:fPr>
                        <m:ctrlPr>
                          <a:rPr lang="en-US" sz="2400" b="1" i="1" smtClean="0">
                            <a:latin typeface="Cambria Math" panose="02040503050406030204" pitchFamily="18" charset="0"/>
                          </a:rPr>
                        </m:ctrlPr>
                      </m:fPr>
                      <m:num>
                        <m:r>
                          <a:rPr lang="en-US" sz="2400" b="1" i="1" smtClean="0">
                            <a:latin typeface="Cambria Math"/>
                          </a:rPr>
                          <m:t>𝒅𝒚</m:t>
                        </m:r>
                      </m:num>
                      <m:den>
                        <m:r>
                          <a:rPr lang="en-US" sz="2400" b="1" i="1" smtClean="0">
                            <a:latin typeface="Cambria Math"/>
                          </a:rPr>
                          <m:t>𝒅𝒕</m:t>
                        </m:r>
                      </m:den>
                    </m:f>
                  </m:oMath>
                </a14:m>
                <a:r>
                  <a:rPr lang="en-US" sz="2400" b="1" dirty="0"/>
                  <a:t> </a:t>
                </a:r>
                <a14:m>
                  <m:oMath xmlns:m="http://schemas.openxmlformats.org/officeDocument/2006/math">
                    <m:r>
                      <a:rPr lang="en-US" sz="2400" b="1" i="1" dirty="0" smtClean="0">
                        <a:latin typeface="Cambria Math"/>
                      </a:rPr>
                      <m:t>=</m:t>
                    </m:r>
                    <m:f>
                      <m:fPr>
                        <m:ctrlPr>
                          <a:rPr lang="en-US" sz="2400" b="1" i="1" dirty="0" smtClean="0">
                            <a:latin typeface="Cambria Math" panose="02040503050406030204" pitchFamily="18" charset="0"/>
                          </a:rPr>
                        </m:ctrlPr>
                      </m:fPr>
                      <m:num>
                        <m:r>
                          <a:rPr lang="en-US" sz="2400" b="1" i="1" dirty="0" smtClean="0">
                            <a:latin typeface="Cambria Math"/>
                          </a:rPr>
                          <m:t>𝒅𝒚</m:t>
                        </m:r>
                      </m:num>
                      <m:den>
                        <m:r>
                          <a:rPr lang="en-US" sz="2400" b="1" i="1" dirty="0" smtClean="0">
                            <a:latin typeface="Cambria Math"/>
                          </a:rPr>
                          <m:t>𝒅𝒙</m:t>
                        </m:r>
                      </m:den>
                    </m:f>
                    <m:r>
                      <a:rPr lang="en-US" sz="2400" b="1" i="1" dirty="0" smtClean="0">
                        <a:latin typeface="Cambria Math"/>
                      </a:rPr>
                      <m:t> </m:t>
                    </m:r>
                    <m:f>
                      <m:fPr>
                        <m:ctrlPr>
                          <a:rPr lang="en-US" sz="2400" b="1" i="1" dirty="0" smtClean="0">
                            <a:latin typeface="Cambria Math" panose="02040503050406030204" pitchFamily="18" charset="0"/>
                          </a:rPr>
                        </m:ctrlPr>
                      </m:fPr>
                      <m:num>
                        <m:r>
                          <a:rPr lang="en-US" sz="2400" b="1" i="1" dirty="0" smtClean="0">
                            <a:latin typeface="Cambria Math"/>
                          </a:rPr>
                          <m:t>𝒅𝒙</m:t>
                        </m:r>
                      </m:num>
                      <m:den>
                        <m:r>
                          <a:rPr lang="en-US" sz="2400" b="1" i="1" dirty="0" smtClean="0">
                            <a:latin typeface="Cambria Math"/>
                          </a:rPr>
                          <m:t>𝒅𝒕</m:t>
                        </m:r>
                      </m:den>
                    </m:f>
                  </m:oMath>
                </a14:m>
                <a:endParaRPr lang="en-US" sz="2400" b="1" dirty="0"/>
              </a:p>
              <a:p>
                <a:endParaRPr lang="en-US" b="0" dirty="0"/>
              </a:p>
              <a:p>
                <a:endParaRPr lang="en-US" dirty="0"/>
              </a:p>
            </p:txBody>
          </p:sp>
        </mc:Choice>
        <mc:Fallback xmlns="">
          <p:sp>
            <p:nvSpPr>
              <p:cNvPr id="186" name="TextBox 185"/>
              <p:cNvSpPr txBox="1">
                <a:spLocks noRot="1" noChangeAspect="1" noMove="1" noResize="1" noEditPoints="1" noAdjustHandles="1" noChangeArrowheads="1" noChangeShapeType="1" noTextEdit="1"/>
              </p:cNvSpPr>
              <p:nvPr/>
            </p:nvSpPr>
            <p:spPr>
              <a:xfrm>
                <a:off x="3014970" y="1371600"/>
                <a:ext cx="1547037" cy="1185389"/>
              </a:xfrm>
              <a:prstGeom prst="rect">
                <a:avLst/>
              </a:prstGeom>
              <a:blipFill rotWithShape="1">
                <a:blip r:embed="rId5"/>
                <a:stretch>
                  <a:fillRect/>
                </a:stretch>
              </a:blipFill>
            </p:spPr>
            <p:txBody>
              <a:bodyPr/>
              <a:lstStyle/>
              <a:p>
                <a:r>
                  <a:rPr lang="en-US">
                    <a:noFill/>
                  </a:rPr>
                  <a:t> </a:t>
                </a:r>
              </a:p>
            </p:txBody>
          </p:sp>
        </mc:Fallback>
      </mc:AlternateContent>
      <p:sp>
        <p:nvSpPr>
          <p:cNvPr id="187" name="TextBox 186"/>
          <p:cNvSpPr txBox="1"/>
          <p:nvPr/>
        </p:nvSpPr>
        <p:spPr>
          <a:xfrm>
            <a:off x="190500" y="633673"/>
            <a:ext cx="2819400" cy="369332"/>
          </a:xfrm>
          <a:prstGeom prst="rect">
            <a:avLst/>
          </a:prstGeom>
          <a:noFill/>
        </p:spPr>
        <p:txBody>
          <a:bodyPr wrap="square" rtlCol="0">
            <a:spAutoFit/>
          </a:bodyPr>
          <a:lstStyle/>
          <a:p>
            <a:r>
              <a:rPr lang="en-US" b="1" dirty="0">
                <a:solidFill>
                  <a:srgbClr val="C00000"/>
                </a:solidFill>
              </a:rPr>
              <a:t>Of one variable:</a:t>
            </a:r>
          </a:p>
        </p:txBody>
      </p:sp>
      <p:sp>
        <p:nvSpPr>
          <p:cNvPr id="188" name="TextBox 187"/>
          <p:cNvSpPr txBox="1"/>
          <p:nvPr/>
        </p:nvSpPr>
        <p:spPr>
          <a:xfrm>
            <a:off x="152400" y="1764268"/>
            <a:ext cx="2819400" cy="369332"/>
          </a:xfrm>
          <a:prstGeom prst="rect">
            <a:avLst/>
          </a:prstGeom>
          <a:noFill/>
        </p:spPr>
        <p:txBody>
          <a:bodyPr wrap="square" rtlCol="0">
            <a:spAutoFit/>
          </a:bodyPr>
          <a:lstStyle/>
          <a:p>
            <a:r>
              <a:rPr lang="en-US" b="1" dirty="0">
                <a:solidFill>
                  <a:srgbClr val="C00000"/>
                </a:solidFill>
              </a:rPr>
              <a:t>Of many variables:</a:t>
            </a:r>
          </a:p>
        </p:txBody>
      </p:sp>
      <p:sp>
        <p:nvSpPr>
          <p:cNvPr id="190" name="TextBox 189"/>
          <p:cNvSpPr txBox="1"/>
          <p:nvPr/>
        </p:nvSpPr>
        <p:spPr>
          <a:xfrm>
            <a:off x="1567768" y="5105400"/>
            <a:ext cx="1428946" cy="640080"/>
          </a:xfrm>
          <a:prstGeom prst="rect">
            <a:avLst/>
          </a:prstGeom>
          <a:solidFill>
            <a:schemeClr val="bg1"/>
          </a:solidFill>
        </p:spPr>
        <p:txBody>
          <a:bodyPr wrap="square" rtlCol="0">
            <a:spAutoFit/>
          </a:bodyPr>
          <a:lstStyle/>
          <a:p>
            <a:endParaRPr lang="en-US" dirty="0"/>
          </a:p>
        </p:txBody>
      </p:sp>
      <p:sp>
        <p:nvSpPr>
          <p:cNvPr id="191" name="TextBox 190"/>
          <p:cNvSpPr txBox="1"/>
          <p:nvPr/>
        </p:nvSpPr>
        <p:spPr>
          <a:xfrm>
            <a:off x="7361394" y="2093136"/>
            <a:ext cx="1428946" cy="640080"/>
          </a:xfrm>
          <a:prstGeom prst="rect">
            <a:avLst/>
          </a:prstGeom>
          <a:solidFill>
            <a:schemeClr val="bg1"/>
          </a:solidFill>
        </p:spPr>
        <p:txBody>
          <a:bodyPr wrap="square" rtlCol="0">
            <a:spAutoFit/>
          </a:bodyPr>
          <a:lstStyle/>
          <a:p>
            <a:endParaRPr lang="en-US" dirty="0"/>
          </a:p>
        </p:txBody>
      </p:sp>
      <p:sp>
        <p:nvSpPr>
          <p:cNvPr id="192" name="TextBox 191"/>
          <p:cNvSpPr txBox="1"/>
          <p:nvPr/>
        </p:nvSpPr>
        <p:spPr>
          <a:xfrm>
            <a:off x="3048000" y="5105400"/>
            <a:ext cx="1428946" cy="640080"/>
          </a:xfrm>
          <a:prstGeom prst="rect">
            <a:avLst/>
          </a:prstGeom>
          <a:solidFill>
            <a:schemeClr val="bg1"/>
          </a:solidFill>
        </p:spPr>
        <p:txBody>
          <a:bodyPr wrap="square" rtlCol="0">
            <a:spAutoFit/>
          </a:bodyPr>
          <a:lstStyle/>
          <a:p>
            <a:endParaRPr lang="en-US" dirty="0"/>
          </a:p>
        </p:txBody>
      </p:sp>
      <p:sp>
        <p:nvSpPr>
          <p:cNvPr id="193" name="TextBox 192"/>
          <p:cNvSpPr txBox="1"/>
          <p:nvPr/>
        </p:nvSpPr>
        <p:spPr>
          <a:xfrm>
            <a:off x="4626595" y="5151120"/>
            <a:ext cx="1428946" cy="640080"/>
          </a:xfrm>
          <a:prstGeom prst="rect">
            <a:avLst/>
          </a:prstGeom>
          <a:solidFill>
            <a:schemeClr val="bg1"/>
          </a:solidFill>
        </p:spPr>
        <p:txBody>
          <a:bodyPr wrap="square" rtlCol="0">
            <a:spAutoFit/>
          </a:bodyPr>
          <a:lstStyle/>
          <a:p>
            <a:endParaRPr lang="en-US" dirty="0"/>
          </a:p>
        </p:txBody>
      </p:sp>
      <p:sp>
        <p:nvSpPr>
          <p:cNvPr id="194" name="TextBox 193"/>
          <p:cNvSpPr txBox="1"/>
          <p:nvPr/>
        </p:nvSpPr>
        <p:spPr>
          <a:xfrm>
            <a:off x="6133708" y="5227320"/>
            <a:ext cx="1428946" cy="640080"/>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3204926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09"/>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1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4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4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47"/>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48"/>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4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07"/>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06"/>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05"/>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50"/>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5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52"/>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53"/>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54"/>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155"/>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58"/>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160"/>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59"/>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161"/>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57"/>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56"/>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162"/>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163"/>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165"/>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166"/>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164"/>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169"/>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170"/>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167"/>
                                        </p:tgtEl>
                                        <p:attrNameLst>
                                          <p:attrName>style.visibility</p:attrName>
                                        </p:attrNameLst>
                                      </p:cBhvr>
                                      <p:to>
                                        <p:strVal val="visible"/>
                                      </p:to>
                                    </p:set>
                                  </p:childTnLst>
                                </p:cTn>
                              </p:par>
                              <p:par>
                                <p:cTn id="111" presetID="1" presetClass="entr" presetSubtype="0" fill="hold" nodeType="withEffect">
                                  <p:stCondLst>
                                    <p:cond delay="0"/>
                                  </p:stCondLst>
                                  <p:childTnLst>
                                    <p:set>
                                      <p:cBhvr>
                                        <p:cTn id="112" dur="1" fill="hold">
                                          <p:stCondLst>
                                            <p:cond delay="0"/>
                                          </p:stCondLst>
                                        </p:cTn>
                                        <p:tgtEl>
                                          <p:spTgt spid="168"/>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171"/>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ntr" presetSubtype="0" fill="hold" nodeType="clickEffect">
                                  <p:stCondLst>
                                    <p:cond delay="0"/>
                                  </p:stCondLst>
                                  <p:childTnLst>
                                    <p:set>
                                      <p:cBhvr>
                                        <p:cTn id="120" dur="1" fill="hold">
                                          <p:stCondLst>
                                            <p:cond delay="0"/>
                                          </p:stCondLst>
                                        </p:cTn>
                                        <p:tgtEl>
                                          <p:spTgt spid="172">
                                            <p:txEl>
                                              <p:pRg st="0" end="0"/>
                                            </p:txEl>
                                          </p:spTgt>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nodeType="clickEffect">
                                  <p:stCondLst>
                                    <p:cond delay="0"/>
                                  </p:stCondLst>
                                  <p:childTnLst>
                                    <p:set>
                                      <p:cBhvr>
                                        <p:cTn id="124" dur="1" fill="hold">
                                          <p:stCondLst>
                                            <p:cond delay="0"/>
                                          </p:stCondLst>
                                        </p:cTn>
                                        <p:tgtEl>
                                          <p:spTgt spid="172">
                                            <p:txEl>
                                              <p:pRg st="1" end="1"/>
                                            </p:txEl>
                                          </p:spTgt>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173"/>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10" presetClass="exit" presetSubtype="0" fill="hold" grpId="0" nodeType="clickEffect">
                                  <p:stCondLst>
                                    <p:cond delay="0"/>
                                  </p:stCondLst>
                                  <p:childTnLst>
                                    <p:animEffect transition="out" filter="fade">
                                      <p:cBhvr>
                                        <p:cTn id="132" dur="500"/>
                                        <p:tgtEl>
                                          <p:spTgt spid="190"/>
                                        </p:tgtEl>
                                      </p:cBhvr>
                                    </p:animEffect>
                                    <p:set>
                                      <p:cBhvr>
                                        <p:cTn id="133" dur="1" fill="hold">
                                          <p:stCondLst>
                                            <p:cond delay="499"/>
                                          </p:stCondLst>
                                        </p:cTn>
                                        <p:tgtEl>
                                          <p:spTgt spid="190"/>
                                        </p:tgtEl>
                                        <p:attrNameLst>
                                          <p:attrName>style.visibility</p:attrName>
                                        </p:attrNameLst>
                                      </p:cBhvr>
                                      <p:to>
                                        <p:strVal val="hidden"/>
                                      </p:to>
                                    </p:set>
                                  </p:childTnLst>
                                </p:cTn>
                              </p:par>
                            </p:childTnLst>
                          </p:cTn>
                        </p:par>
                      </p:childTnLst>
                    </p:cTn>
                  </p:par>
                  <p:par>
                    <p:cTn id="134" fill="hold">
                      <p:stCondLst>
                        <p:cond delay="indefinite"/>
                      </p:stCondLst>
                      <p:childTnLst>
                        <p:par>
                          <p:cTn id="135" fill="hold">
                            <p:stCondLst>
                              <p:cond delay="0"/>
                            </p:stCondLst>
                            <p:childTnLst>
                              <p:par>
                                <p:cTn id="136" presetID="10" presetClass="exit" presetSubtype="0" fill="hold" grpId="1" nodeType="clickEffect">
                                  <p:stCondLst>
                                    <p:cond delay="0"/>
                                  </p:stCondLst>
                                  <p:childTnLst>
                                    <p:animEffect transition="out" filter="fade">
                                      <p:cBhvr>
                                        <p:cTn id="137" dur="500"/>
                                        <p:tgtEl>
                                          <p:spTgt spid="173"/>
                                        </p:tgtEl>
                                      </p:cBhvr>
                                    </p:animEffect>
                                    <p:set>
                                      <p:cBhvr>
                                        <p:cTn id="138" dur="1" fill="hold">
                                          <p:stCondLst>
                                            <p:cond delay="499"/>
                                          </p:stCondLst>
                                        </p:cTn>
                                        <p:tgtEl>
                                          <p:spTgt spid="173"/>
                                        </p:tgtEl>
                                        <p:attrNameLst>
                                          <p:attrName>style.visibility</p:attrName>
                                        </p:attrNameLst>
                                      </p:cBhvr>
                                      <p:to>
                                        <p:strVal val="hidden"/>
                                      </p:to>
                                    </p:set>
                                  </p:childTnLst>
                                </p:cTn>
                              </p:par>
                            </p:childTnLst>
                          </p:cTn>
                        </p:par>
                      </p:childTnLst>
                    </p:cTn>
                  </p:par>
                  <p:par>
                    <p:cTn id="139" fill="hold">
                      <p:stCondLst>
                        <p:cond delay="indefinite"/>
                      </p:stCondLst>
                      <p:childTnLst>
                        <p:par>
                          <p:cTn id="140" fill="hold">
                            <p:stCondLst>
                              <p:cond delay="0"/>
                            </p:stCondLst>
                            <p:childTnLst>
                              <p:par>
                                <p:cTn id="141" presetID="1" presetClass="entr" presetSubtype="0" fill="hold" grpId="0" nodeType="clickEffect">
                                  <p:stCondLst>
                                    <p:cond delay="0"/>
                                  </p:stCondLst>
                                  <p:childTnLst>
                                    <p:set>
                                      <p:cBhvr>
                                        <p:cTn id="142" dur="1" fill="hold">
                                          <p:stCondLst>
                                            <p:cond delay="0"/>
                                          </p:stCondLst>
                                        </p:cTn>
                                        <p:tgtEl>
                                          <p:spTgt spid="174"/>
                                        </p:tgtEl>
                                        <p:attrNameLst>
                                          <p:attrName>style.visibility</p:attrName>
                                        </p:attrNameLst>
                                      </p:cBhvr>
                                      <p:to>
                                        <p:strVal val="visible"/>
                                      </p:to>
                                    </p:set>
                                  </p:childTnLst>
                                </p:cTn>
                              </p:par>
                            </p:childTnLst>
                          </p:cTn>
                        </p:par>
                      </p:childTnLst>
                    </p:cTn>
                  </p:par>
                  <p:par>
                    <p:cTn id="143" fill="hold">
                      <p:stCondLst>
                        <p:cond delay="indefinite"/>
                      </p:stCondLst>
                      <p:childTnLst>
                        <p:par>
                          <p:cTn id="144" fill="hold">
                            <p:stCondLst>
                              <p:cond delay="0"/>
                            </p:stCondLst>
                            <p:childTnLst>
                              <p:par>
                                <p:cTn id="145" presetID="10" presetClass="exit" presetSubtype="0" fill="hold" grpId="0" nodeType="clickEffect">
                                  <p:stCondLst>
                                    <p:cond delay="0"/>
                                  </p:stCondLst>
                                  <p:childTnLst>
                                    <p:animEffect transition="out" filter="fade">
                                      <p:cBhvr>
                                        <p:cTn id="146" dur="500"/>
                                        <p:tgtEl>
                                          <p:spTgt spid="192"/>
                                        </p:tgtEl>
                                      </p:cBhvr>
                                    </p:animEffect>
                                    <p:set>
                                      <p:cBhvr>
                                        <p:cTn id="147" dur="1" fill="hold">
                                          <p:stCondLst>
                                            <p:cond delay="499"/>
                                          </p:stCondLst>
                                        </p:cTn>
                                        <p:tgtEl>
                                          <p:spTgt spid="192"/>
                                        </p:tgtEl>
                                        <p:attrNameLst>
                                          <p:attrName>style.visibility</p:attrName>
                                        </p:attrNameLst>
                                      </p:cBhvr>
                                      <p:to>
                                        <p:strVal val="hidden"/>
                                      </p:to>
                                    </p:set>
                                  </p:childTnLst>
                                </p:cTn>
                              </p:par>
                            </p:childTnLst>
                          </p:cTn>
                        </p:par>
                      </p:childTnLst>
                    </p:cTn>
                  </p:par>
                  <p:par>
                    <p:cTn id="148" fill="hold">
                      <p:stCondLst>
                        <p:cond delay="indefinite"/>
                      </p:stCondLst>
                      <p:childTnLst>
                        <p:par>
                          <p:cTn id="149" fill="hold">
                            <p:stCondLst>
                              <p:cond delay="0"/>
                            </p:stCondLst>
                            <p:childTnLst>
                              <p:par>
                                <p:cTn id="150" presetID="10" presetClass="exit" presetSubtype="0" fill="hold" grpId="1" nodeType="clickEffect">
                                  <p:stCondLst>
                                    <p:cond delay="0"/>
                                  </p:stCondLst>
                                  <p:childTnLst>
                                    <p:animEffect transition="out" filter="fade">
                                      <p:cBhvr>
                                        <p:cTn id="151" dur="500"/>
                                        <p:tgtEl>
                                          <p:spTgt spid="174"/>
                                        </p:tgtEl>
                                      </p:cBhvr>
                                    </p:animEffect>
                                    <p:set>
                                      <p:cBhvr>
                                        <p:cTn id="152" dur="1" fill="hold">
                                          <p:stCondLst>
                                            <p:cond delay="499"/>
                                          </p:stCondLst>
                                        </p:cTn>
                                        <p:tgtEl>
                                          <p:spTgt spid="174"/>
                                        </p:tgtEl>
                                        <p:attrNameLst>
                                          <p:attrName>style.visibility</p:attrName>
                                        </p:attrNameLst>
                                      </p:cBhvr>
                                      <p:to>
                                        <p:strVal val="hidden"/>
                                      </p:to>
                                    </p:set>
                                  </p:childTnLst>
                                </p:cTn>
                              </p:par>
                            </p:childTnLst>
                          </p:cTn>
                        </p:par>
                      </p:childTnLst>
                    </p:cTn>
                  </p:par>
                  <p:par>
                    <p:cTn id="153" fill="hold">
                      <p:stCondLst>
                        <p:cond delay="indefinite"/>
                      </p:stCondLst>
                      <p:childTnLst>
                        <p:par>
                          <p:cTn id="154" fill="hold">
                            <p:stCondLst>
                              <p:cond delay="0"/>
                            </p:stCondLst>
                            <p:childTnLst>
                              <p:par>
                                <p:cTn id="155" presetID="1" presetClass="entr" presetSubtype="0" fill="hold" grpId="0" nodeType="clickEffect">
                                  <p:stCondLst>
                                    <p:cond delay="0"/>
                                  </p:stCondLst>
                                  <p:childTnLst>
                                    <p:set>
                                      <p:cBhvr>
                                        <p:cTn id="156" dur="1" fill="hold">
                                          <p:stCondLst>
                                            <p:cond delay="0"/>
                                          </p:stCondLst>
                                        </p:cTn>
                                        <p:tgtEl>
                                          <p:spTgt spid="175"/>
                                        </p:tgtEl>
                                        <p:attrNameLst>
                                          <p:attrName>style.visibility</p:attrName>
                                        </p:attrNameLst>
                                      </p:cBhvr>
                                      <p:to>
                                        <p:strVal val="visible"/>
                                      </p:to>
                                    </p:set>
                                  </p:childTnLst>
                                </p:cTn>
                              </p:par>
                            </p:childTnLst>
                          </p:cTn>
                        </p:par>
                      </p:childTnLst>
                    </p:cTn>
                  </p:par>
                  <p:par>
                    <p:cTn id="157" fill="hold">
                      <p:stCondLst>
                        <p:cond delay="indefinite"/>
                      </p:stCondLst>
                      <p:childTnLst>
                        <p:par>
                          <p:cTn id="158" fill="hold">
                            <p:stCondLst>
                              <p:cond delay="0"/>
                            </p:stCondLst>
                            <p:childTnLst>
                              <p:par>
                                <p:cTn id="159" presetID="10" presetClass="exit" presetSubtype="0" fill="hold" grpId="0" nodeType="clickEffect">
                                  <p:stCondLst>
                                    <p:cond delay="0"/>
                                  </p:stCondLst>
                                  <p:childTnLst>
                                    <p:animEffect transition="out" filter="fade">
                                      <p:cBhvr>
                                        <p:cTn id="160" dur="100"/>
                                        <p:tgtEl>
                                          <p:spTgt spid="193"/>
                                        </p:tgtEl>
                                      </p:cBhvr>
                                    </p:animEffect>
                                    <p:set>
                                      <p:cBhvr>
                                        <p:cTn id="161" dur="1" fill="hold">
                                          <p:stCondLst>
                                            <p:cond delay="99"/>
                                          </p:stCondLst>
                                        </p:cTn>
                                        <p:tgtEl>
                                          <p:spTgt spid="193"/>
                                        </p:tgtEl>
                                        <p:attrNameLst>
                                          <p:attrName>style.visibility</p:attrName>
                                        </p:attrNameLst>
                                      </p:cBhvr>
                                      <p:to>
                                        <p:strVal val="hidden"/>
                                      </p:to>
                                    </p:set>
                                  </p:childTnLst>
                                </p:cTn>
                              </p:par>
                            </p:childTnLst>
                          </p:cTn>
                        </p:par>
                      </p:childTnLst>
                    </p:cTn>
                  </p:par>
                  <p:par>
                    <p:cTn id="162" fill="hold">
                      <p:stCondLst>
                        <p:cond delay="indefinite"/>
                      </p:stCondLst>
                      <p:childTnLst>
                        <p:par>
                          <p:cTn id="163" fill="hold">
                            <p:stCondLst>
                              <p:cond delay="0"/>
                            </p:stCondLst>
                            <p:childTnLst>
                              <p:par>
                                <p:cTn id="164" presetID="10" presetClass="exit" presetSubtype="0" fill="hold" grpId="1" nodeType="clickEffect">
                                  <p:stCondLst>
                                    <p:cond delay="0"/>
                                  </p:stCondLst>
                                  <p:childTnLst>
                                    <p:animEffect transition="out" filter="fade">
                                      <p:cBhvr>
                                        <p:cTn id="165" dur="500"/>
                                        <p:tgtEl>
                                          <p:spTgt spid="175"/>
                                        </p:tgtEl>
                                      </p:cBhvr>
                                    </p:animEffect>
                                    <p:set>
                                      <p:cBhvr>
                                        <p:cTn id="166" dur="1" fill="hold">
                                          <p:stCondLst>
                                            <p:cond delay="499"/>
                                          </p:stCondLst>
                                        </p:cTn>
                                        <p:tgtEl>
                                          <p:spTgt spid="175"/>
                                        </p:tgtEl>
                                        <p:attrNameLst>
                                          <p:attrName>style.visibility</p:attrName>
                                        </p:attrNameLst>
                                      </p:cBhvr>
                                      <p:to>
                                        <p:strVal val="hidden"/>
                                      </p:to>
                                    </p:set>
                                  </p:childTnLst>
                                </p:cTn>
                              </p:par>
                            </p:childTnLst>
                          </p:cTn>
                        </p:par>
                      </p:childTnLst>
                    </p:cTn>
                  </p:par>
                  <p:par>
                    <p:cTn id="167" fill="hold">
                      <p:stCondLst>
                        <p:cond delay="indefinite"/>
                      </p:stCondLst>
                      <p:childTnLst>
                        <p:par>
                          <p:cTn id="168" fill="hold">
                            <p:stCondLst>
                              <p:cond delay="0"/>
                            </p:stCondLst>
                            <p:childTnLst>
                              <p:par>
                                <p:cTn id="169" presetID="1" presetClass="entr" presetSubtype="0" fill="hold" grpId="0" nodeType="clickEffect">
                                  <p:stCondLst>
                                    <p:cond delay="0"/>
                                  </p:stCondLst>
                                  <p:childTnLst>
                                    <p:set>
                                      <p:cBhvr>
                                        <p:cTn id="170" dur="1" fill="hold">
                                          <p:stCondLst>
                                            <p:cond delay="0"/>
                                          </p:stCondLst>
                                        </p:cTn>
                                        <p:tgtEl>
                                          <p:spTgt spid="176"/>
                                        </p:tgtEl>
                                        <p:attrNameLst>
                                          <p:attrName>style.visibility</p:attrName>
                                        </p:attrNameLst>
                                      </p:cBhvr>
                                      <p:to>
                                        <p:strVal val="visible"/>
                                      </p:to>
                                    </p:set>
                                  </p:childTnLst>
                                </p:cTn>
                              </p:par>
                            </p:childTnLst>
                          </p:cTn>
                        </p:par>
                      </p:childTnLst>
                    </p:cTn>
                  </p:par>
                  <p:par>
                    <p:cTn id="171" fill="hold">
                      <p:stCondLst>
                        <p:cond delay="indefinite"/>
                      </p:stCondLst>
                      <p:childTnLst>
                        <p:par>
                          <p:cTn id="172" fill="hold">
                            <p:stCondLst>
                              <p:cond delay="0"/>
                            </p:stCondLst>
                            <p:childTnLst>
                              <p:par>
                                <p:cTn id="173" presetID="10" presetClass="exit" presetSubtype="0" fill="hold" grpId="0" nodeType="clickEffect">
                                  <p:stCondLst>
                                    <p:cond delay="0"/>
                                  </p:stCondLst>
                                  <p:childTnLst>
                                    <p:animEffect transition="out" filter="fade">
                                      <p:cBhvr>
                                        <p:cTn id="174" dur="500"/>
                                        <p:tgtEl>
                                          <p:spTgt spid="194"/>
                                        </p:tgtEl>
                                      </p:cBhvr>
                                    </p:animEffect>
                                    <p:set>
                                      <p:cBhvr>
                                        <p:cTn id="175" dur="1" fill="hold">
                                          <p:stCondLst>
                                            <p:cond delay="499"/>
                                          </p:stCondLst>
                                        </p:cTn>
                                        <p:tgtEl>
                                          <p:spTgt spid="19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 grpId="0"/>
      <p:bldP spid="103" grpId="0"/>
      <p:bldP spid="104" grpId="0"/>
      <p:bldP spid="105" grpId="0" animBg="1"/>
      <p:bldP spid="106" grpId="0" animBg="1"/>
      <p:bldP spid="107" grpId="0" animBg="1"/>
      <p:bldP spid="150" grpId="0"/>
      <p:bldP spid="151" grpId="0"/>
      <p:bldP spid="152" grpId="0"/>
      <p:bldP spid="156" grpId="0" animBg="1"/>
      <p:bldP spid="157" grpId="0" animBg="1"/>
      <p:bldP spid="162" grpId="0"/>
      <p:bldP spid="163" grpId="0"/>
      <p:bldP spid="164" grpId="0" animBg="1"/>
      <p:bldP spid="169" grpId="0"/>
      <p:bldP spid="171" grpId="0"/>
      <p:bldP spid="173" grpId="0" animBg="1"/>
      <p:bldP spid="173" grpId="1" animBg="1"/>
      <p:bldP spid="174" grpId="0" animBg="1"/>
      <p:bldP spid="174" grpId="1" animBg="1"/>
      <p:bldP spid="175" grpId="0" animBg="1"/>
      <p:bldP spid="175" grpId="1" animBg="1"/>
      <p:bldP spid="176" grpId="0" animBg="1"/>
      <p:bldP spid="177" grpId="0"/>
      <p:bldP spid="179" grpId="0" animBg="1"/>
      <p:bldP spid="181" grpId="0"/>
      <p:bldP spid="183" grpId="0" animBg="1"/>
      <p:bldP spid="184" grpId="0"/>
      <p:bldP spid="186" grpId="0"/>
      <p:bldP spid="187" grpId="0"/>
      <p:bldP spid="188" grpId="0"/>
      <p:bldP spid="190" grpId="0" animBg="1"/>
      <p:bldP spid="192" grpId="0" animBg="1"/>
      <p:bldP spid="193" grpId="0" animBg="1"/>
      <p:bldP spid="19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525" y="6119336"/>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9" name="TextBox 48"/>
          <p:cNvSpPr txBox="1"/>
          <p:nvPr/>
        </p:nvSpPr>
        <p:spPr>
          <a:xfrm>
            <a:off x="-1192"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64" name="Rectangle 63"/>
          <p:cNvSpPr/>
          <p:nvPr/>
        </p:nvSpPr>
        <p:spPr>
          <a:xfrm>
            <a:off x="2057400" y="300335"/>
            <a:ext cx="6062422" cy="461665"/>
          </a:xfrm>
          <a:prstGeom prst="rect">
            <a:avLst/>
          </a:prstGeom>
        </p:spPr>
        <p:txBody>
          <a:bodyPr wrap="square">
            <a:spAutoFit/>
          </a:bodyPr>
          <a:lstStyle/>
          <a:p>
            <a:r>
              <a:rPr lang="en-US" sz="2400" b="1" dirty="0">
                <a:solidFill>
                  <a:schemeClr val="tx2"/>
                </a:solidFill>
              </a:rPr>
              <a:t>Critical Values of Multivariable functions</a:t>
            </a:r>
          </a:p>
        </p:txBody>
      </p:sp>
      <p:pic>
        <p:nvPicPr>
          <p:cNvPr id="65" name="Picture 6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05200" y="2438400"/>
            <a:ext cx="5644547" cy="2871787"/>
          </a:xfrm>
          <a:prstGeom prst="rect">
            <a:avLst/>
          </a:prstGeom>
        </p:spPr>
      </p:pic>
      <p:sp>
        <p:nvSpPr>
          <p:cNvPr id="66" name="TextBox 65"/>
          <p:cNvSpPr txBox="1"/>
          <p:nvPr/>
        </p:nvSpPr>
        <p:spPr>
          <a:xfrm>
            <a:off x="76200" y="567702"/>
            <a:ext cx="3657600" cy="369332"/>
          </a:xfrm>
          <a:prstGeom prst="rect">
            <a:avLst/>
          </a:prstGeom>
          <a:noFill/>
        </p:spPr>
        <p:txBody>
          <a:bodyPr wrap="square" lIns="0" rtlCol="0">
            <a:spAutoFit/>
          </a:bodyPr>
          <a:lstStyle/>
          <a:p>
            <a:r>
              <a:rPr lang="en-US" b="1" dirty="0">
                <a:solidFill>
                  <a:srgbClr val="C00000"/>
                </a:solidFill>
              </a:rPr>
              <a:t> One dimension y=f(x)</a:t>
            </a:r>
          </a:p>
        </p:txBody>
      </p:sp>
      <p:cxnSp>
        <p:nvCxnSpPr>
          <p:cNvPr id="67" name="Straight Arrow Connector 66"/>
          <p:cNvCxnSpPr/>
          <p:nvPr/>
        </p:nvCxnSpPr>
        <p:spPr>
          <a:xfrm>
            <a:off x="4142780" y="1546287"/>
            <a:ext cx="2096095"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6315075" y="1393118"/>
            <a:ext cx="238125" cy="279008"/>
          </a:xfrm>
          <a:prstGeom prst="rect">
            <a:avLst/>
          </a:prstGeom>
          <a:noFill/>
        </p:spPr>
        <p:txBody>
          <a:bodyPr wrap="square" rtlCol="0">
            <a:spAutoFit/>
          </a:bodyPr>
          <a:lstStyle/>
          <a:p>
            <a:r>
              <a:rPr lang="en-US" dirty="0"/>
              <a:t>x</a:t>
            </a:r>
          </a:p>
        </p:txBody>
      </p:sp>
      <p:cxnSp>
        <p:nvCxnSpPr>
          <p:cNvPr id="69" name="Straight Arrow Connector 68"/>
          <p:cNvCxnSpPr/>
          <p:nvPr/>
        </p:nvCxnSpPr>
        <p:spPr>
          <a:xfrm flipV="1">
            <a:off x="4142780" y="670492"/>
            <a:ext cx="0" cy="875795"/>
          </a:xfrm>
          <a:prstGeom prst="straightConnector1">
            <a:avLst/>
          </a:prstGeom>
          <a:ln w="349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a:off x="3800475" y="652626"/>
            <a:ext cx="238125" cy="279008"/>
          </a:xfrm>
          <a:prstGeom prst="rect">
            <a:avLst/>
          </a:prstGeom>
          <a:noFill/>
        </p:spPr>
        <p:txBody>
          <a:bodyPr wrap="square" rtlCol="0">
            <a:spAutoFit/>
          </a:bodyPr>
          <a:lstStyle/>
          <a:p>
            <a:r>
              <a:rPr lang="en-US" dirty="0"/>
              <a:t>y</a:t>
            </a:r>
          </a:p>
        </p:txBody>
      </p:sp>
      <p:cxnSp>
        <p:nvCxnSpPr>
          <p:cNvPr id="71" name="Curved Connector 70"/>
          <p:cNvCxnSpPr/>
          <p:nvPr/>
        </p:nvCxnSpPr>
        <p:spPr>
          <a:xfrm rot="5400000">
            <a:off x="7595054" y="345949"/>
            <a:ext cx="1143004" cy="1040487"/>
          </a:xfrm>
          <a:prstGeom prst="curvedConnector3">
            <a:avLst>
              <a:gd name="adj1" fmla="val 50000"/>
            </a:avLst>
          </a:prstGeom>
          <a:ln w="38100"/>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a:off x="7124105" y="1546287"/>
            <a:ext cx="1279922"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8448675" y="1393118"/>
            <a:ext cx="238125" cy="279008"/>
          </a:xfrm>
          <a:prstGeom prst="rect">
            <a:avLst/>
          </a:prstGeom>
          <a:noFill/>
        </p:spPr>
        <p:txBody>
          <a:bodyPr wrap="square" rtlCol="0">
            <a:spAutoFit/>
          </a:bodyPr>
          <a:lstStyle/>
          <a:p>
            <a:r>
              <a:rPr lang="en-US" dirty="0"/>
              <a:t>x</a:t>
            </a:r>
          </a:p>
        </p:txBody>
      </p:sp>
      <p:cxnSp>
        <p:nvCxnSpPr>
          <p:cNvPr id="74" name="Straight Arrow Connector 73"/>
          <p:cNvCxnSpPr/>
          <p:nvPr/>
        </p:nvCxnSpPr>
        <p:spPr>
          <a:xfrm flipV="1">
            <a:off x="7124105" y="670492"/>
            <a:ext cx="0" cy="875795"/>
          </a:xfrm>
          <a:prstGeom prst="straightConnector1">
            <a:avLst/>
          </a:prstGeom>
          <a:ln w="349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6781800" y="652626"/>
            <a:ext cx="238125" cy="279008"/>
          </a:xfrm>
          <a:prstGeom prst="rect">
            <a:avLst/>
          </a:prstGeom>
          <a:noFill/>
        </p:spPr>
        <p:txBody>
          <a:bodyPr wrap="square" rtlCol="0">
            <a:spAutoFit/>
          </a:bodyPr>
          <a:lstStyle/>
          <a:p>
            <a:r>
              <a:rPr lang="en-US" dirty="0"/>
              <a:t>y</a:t>
            </a:r>
          </a:p>
        </p:txBody>
      </p:sp>
      <p:sp>
        <p:nvSpPr>
          <p:cNvPr id="76" name="TextBox 75"/>
          <p:cNvSpPr txBox="1"/>
          <p:nvPr/>
        </p:nvSpPr>
        <p:spPr>
          <a:xfrm>
            <a:off x="4748543" y="1535668"/>
            <a:ext cx="304800" cy="369332"/>
          </a:xfrm>
          <a:prstGeom prst="rect">
            <a:avLst/>
          </a:prstGeom>
          <a:noFill/>
        </p:spPr>
        <p:txBody>
          <a:bodyPr wrap="square" rtlCol="0">
            <a:spAutoFit/>
          </a:bodyPr>
          <a:lstStyle/>
          <a:p>
            <a:r>
              <a:rPr lang="en-US" dirty="0"/>
              <a:t>a</a:t>
            </a:r>
          </a:p>
        </p:txBody>
      </p:sp>
      <p:sp>
        <p:nvSpPr>
          <p:cNvPr id="77" name="Freeform 76"/>
          <p:cNvSpPr/>
          <p:nvPr/>
        </p:nvSpPr>
        <p:spPr>
          <a:xfrm>
            <a:off x="4424252" y="793811"/>
            <a:ext cx="1701209" cy="516220"/>
          </a:xfrm>
          <a:custGeom>
            <a:avLst/>
            <a:gdLst>
              <a:gd name="connsiteX0" fmla="*/ 0 w 1701209"/>
              <a:gd name="connsiteY0" fmla="*/ 343143 h 516220"/>
              <a:gd name="connsiteX1" fmla="*/ 499730 w 1701209"/>
              <a:gd name="connsiteY1" fmla="*/ 2901 h 516220"/>
              <a:gd name="connsiteX2" fmla="*/ 946297 w 1701209"/>
              <a:gd name="connsiteY2" fmla="*/ 513264 h 516220"/>
              <a:gd name="connsiteX3" fmla="*/ 1286539 w 1701209"/>
              <a:gd name="connsiteY3" fmla="*/ 215552 h 516220"/>
              <a:gd name="connsiteX4" fmla="*/ 1414130 w 1701209"/>
              <a:gd name="connsiteY4" fmla="*/ 279348 h 516220"/>
              <a:gd name="connsiteX5" fmla="*/ 1701209 w 1701209"/>
              <a:gd name="connsiteY5" fmla="*/ 151757 h 51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01209" h="516220">
                <a:moveTo>
                  <a:pt x="0" y="343143"/>
                </a:moveTo>
                <a:cubicBezTo>
                  <a:pt x="171007" y="158845"/>
                  <a:pt x="342014" y="-25452"/>
                  <a:pt x="499730" y="2901"/>
                </a:cubicBezTo>
                <a:cubicBezTo>
                  <a:pt x="657446" y="31254"/>
                  <a:pt x="815162" y="477822"/>
                  <a:pt x="946297" y="513264"/>
                </a:cubicBezTo>
                <a:cubicBezTo>
                  <a:pt x="1077432" y="548706"/>
                  <a:pt x="1208567" y="254538"/>
                  <a:pt x="1286539" y="215552"/>
                </a:cubicBezTo>
                <a:cubicBezTo>
                  <a:pt x="1364511" y="176566"/>
                  <a:pt x="1345018" y="289980"/>
                  <a:pt x="1414130" y="279348"/>
                </a:cubicBezTo>
                <a:cubicBezTo>
                  <a:pt x="1483242" y="268716"/>
                  <a:pt x="1592225" y="210236"/>
                  <a:pt x="1701209" y="151757"/>
                </a:cubicBezTo>
              </a:path>
            </a:pathLst>
          </a:cu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77"/>
          <p:cNvSpPr txBox="1"/>
          <p:nvPr/>
        </p:nvSpPr>
        <p:spPr>
          <a:xfrm>
            <a:off x="5258908" y="1535668"/>
            <a:ext cx="304800" cy="369332"/>
          </a:xfrm>
          <a:prstGeom prst="rect">
            <a:avLst/>
          </a:prstGeom>
          <a:noFill/>
        </p:spPr>
        <p:txBody>
          <a:bodyPr wrap="square" rtlCol="0">
            <a:spAutoFit/>
          </a:bodyPr>
          <a:lstStyle/>
          <a:p>
            <a:r>
              <a:rPr lang="en-US" dirty="0"/>
              <a:t>b</a:t>
            </a:r>
          </a:p>
        </p:txBody>
      </p:sp>
      <p:sp>
        <p:nvSpPr>
          <p:cNvPr id="79" name="TextBox 78"/>
          <p:cNvSpPr txBox="1"/>
          <p:nvPr/>
        </p:nvSpPr>
        <p:spPr>
          <a:xfrm>
            <a:off x="5563708" y="1535668"/>
            <a:ext cx="304800" cy="369332"/>
          </a:xfrm>
          <a:prstGeom prst="rect">
            <a:avLst/>
          </a:prstGeom>
          <a:noFill/>
        </p:spPr>
        <p:txBody>
          <a:bodyPr wrap="square" rtlCol="0">
            <a:spAutoFit/>
          </a:bodyPr>
          <a:lstStyle/>
          <a:p>
            <a:r>
              <a:rPr lang="en-US" dirty="0"/>
              <a:t>c</a:t>
            </a:r>
          </a:p>
        </p:txBody>
      </p:sp>
      <p:sp>
        <p:nvSpPr>
          <p:cNvPr id="80" name="TextBox 79"/>
          <p:cNvSpPr txBox="1"/>
          <p:nvPr/>
        </p:nvSpPr>
        <p:spPr>
          <a:xfrm>
            <a:off x="5726741" y="1535668"/>
            <a:ext cx="304800" cy="369332"/>
          </a:xfrm>
          <a:prstGeom prst="rect">
            <a:avLst/>
          </a:prstGeom>
          <a:noFill/>
        </p:spPr>
        <p:txBody>
          <a:bodyPr wrap="square" rtlCol="0">
            <a:spAutoFit/>
          </a:bodyPr>
          <a:lstStyle/>
          <a:p>
            <a:r>
              <a:rPr lang="en-US" dirty="0"/>
              <a:t>d</a:t>
            </a:r>
          </a:p>
        </p:txBody>
      </p:sp>
      <p:sp>
        <p:nvSpPr>
          <p:cNvPr id="81" name="TextBox 80"/>
          <p:cNvSpPr txBox="1"/>
          <p:nvPr/>
        </p:nvSpPr>
        <p:spPr>
          <a:xfrm>
            <a:off x="8001000" y="1535668"/>
            <a:ext cx="304800" cy="369332"/>
          </a:xfrm>
          <a:prstGeom prst="rect">
            <a:avLst/>
          </a:prstGeom>
          <a:noFill/>
        </p:spPr>
        <p:txBody>
          <a:bodyPr wrap="square" rtlCol="0">
            <a:spAutoFit/>
          </a:bodyPr>
          <a:lstStyle/>
          <a:p>
            <a:r>
              <a:rPr lang="en-US" dirty="0"/>
              <a:t>e</a:t>
            </a:r>
          </a:p>
        </p:txBody>
      </p:sp>
      <p:cxnSp>
        <p:nvCxnSpPr>
          <p:cNvPr id="82" name="Straight Connector 81"/>
          <p:cNvCxnSpPr/>
          <p:nvPr/>
        </p:nvCxnSpPr>
        <p:spPr>
          <a:xfrm flipV="1">
            <a:off x="4879677" y="796712"/>
            <a:ext cx="1773" cy="738956"/>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H="1" flipV="1">
            <a:off x="5400675" y="1291126"/>
            <a:ext cx="1" cy="236205"/>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V="1">
            <a:off x="5726741" y="1016806"/>
            <a:ext cx="1773" cy="50292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flipV="1">
            <a:off x="5838379" y="1073159"/>
            <a:ext cx="1773" cy="45720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V="1">
            <a:off x="8145286" y="866526"/>
            <a:ext cx="1773" cy="68580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76200" y="990600"/>
            <a:ext cx="3505199" cy="365760"/>
          </a:xfrm>
          <a:prstGeom prst="rect">
            <a:avLst/>
          </a:prstGeom>
          <a:noFill/>
          <a:ln w="25400">
            <a:solidFill>
              <a:schemeClr val="accent1">
                <a:lumMod val="50000"/>
              </a:schemeClr>
            </a:solidFill>
          </a:ln>
        </p:spPr>
        <p:txBody>
          <a:bodyPr wrap="square" rtlCol="0">
            <a:spAutoFit/>
          </a:bodyPr>
          <a:lstStyle/>
          <a:p>
            <a:r>
              <a:rPr lang="en-US" sz="1600" b="1" dirty="0"/>
              <a:t>Critical points: Places where </a:t>
            </a:r>
            <a:r>
              <a:rPr lang="en-US" sz="1600" b="1" dirty="0" err="1"/>
              <a:t>df</a:t>
            </a:r>
            <a:r>
              <a:rPr lang="en-US" sz="1600" b="1" dirty="0"/>
              <a:t>/dx =0</a:t>
            </a:r>
          </a:p>
          <a:p>
            <a:endParaRPr lang="en-US" sz="1600" b="1" dirty="0"/>
          </a:p>
        </p:txBody>
      </p:sp>
      <p:sp>
        <p:nvSpPr>
          <p:cNvPr id="88" name="TextBox 87"/>
          <p:cNvSpPr txBox="1"/>
          <p:nvPr/>
        </p:nvSpPr>
        <p:spPr>
          <a:xfrm>
            <a:off x="76200" y="1905000"/>
            <a:ext cx="9067800" cy="338554"/>
          </a:xfrm>
          <a:prstGeom prst="rect">
            <a:avLst/>
          </a:prstGeom>
          <a:noFill/>
          <a:ln w="25400">
            <a:solidFill>
              <a:schemeClr val="accent1">
                <a:lumMod val="50000"/>
              </a:schemeClr>
            </a:solidFill>
          </a:ln>
        </p:spPr>
        <p:txBody>
          <a:bodyPr wrap="square" rtlCol="0">
            <a:spAutoFit/>
          </a:bodyPr>
          <a:lstStyle/>
          <a:p>
            <a:r>
              <a:rPr lang="en-US" sz="1600" b="1" dirty="0">
                <a:solidFill>
                  <a:schemeClr val="accent3">
                    <a:lumMod val="50000"/>
                  </a:schemeClr>
                </a:solidFill>
              </a:rPr>
              <a:t>x=a: global max ||| x=b: global min ||| x=</a:t>
            </a:r>
            <a:r>
              <a:rPr lang="en-US" sz="1600" b="1" dirty="0" err="1">
                <a:solidFill>
                  <a:schemeClr val="accent3">
                    <a:lumMod val="50000"/>
                  </a:schemeClr>
                </a:solidFill>
              </a:rPr>
              <a:t>a,c</a:t>
            </a:r>
            <a:r>
              <a:rPr lang="en-US" sz="1600" b="1" dirty="0">
                <a:solidFill>
                  <a:schemeClr val="accent3">
                    <a:lumMod val="50000"/>
                  </a:schemeClr>
                </a:solidFill>
              </a:rPr>
              <a:t>: local maximum |||x=</a:t>
            </a:r>
            <a:r>
              <a:rPr lang="en-US" sz="1600" b="1" dirty="0" err="1">
                <a:solidFill>
                  <a:schemeClr val="accent3">
                    <a:lumMod val="50000"/>
                  </a:schemeClr>
                </a:solidFill>
              </a:rPr>
              <a:t>b,d</a:t>
            </a:r>
            <a:r>
              <a:rPr lang="en-US" sz="1600" b="1" dirty="0">
                <a:solidFill>
                  <a:schemeClr val="accent3">
                    <a:lumMod val="50000"/>
                  </a:schemeClr>
                </a:solidFill>
              </a:rPr>
              <a:t>: local min |||x=e:  (inflection)</a:t>
            </a:r>
          </a:p>
        </p:txBody>
      </p:sp>
      <p:sp>
        <p:nvSpPr>
          <p:cNvPr id="89" name="TextBox 88"/>
          <p:cNvSpPr txBox="1"/>
          <p:nvPr/>
        </p:nvSpPr>
        <p:spPr>
          <a:xfrm>
            <a:off x="76200" y="1447799"/>
            <a:ext cx="4023360" cy="365760"/>
          </a:xfrm>
          <a:prstGeom prst="rect">
            <a:avLst/>
          </a:prstGeom>
          <a:noFill/>
          <a:ln w="19050">
            <a:solidFill>
              <a:schemeClr val="accent1">
                <a:lumMod val="50000"/>
              </a:schemeClr>
            </a:solidFill>
          </a:ln>
        </p:spPr>
        <p:txBody>
          <a:bodyPr wrap="square" rtlCol="0">
            <a:spAutoFit/>
          </a:bodyPr>
          <a:lstStyle/>
          <a:p>
            <a:r>
              <a:rPr lang="en-US" sz="1600" b="1" dirty="0"/>
              <a:t>If, in addition,  d</a:t>
            </a:r>
            <a:r>
              <a:rPr lang="en-US" sz="1600" b="1" baseline="30000" dirty="0"/>
              <a:t>2</a:t>
            </a:r>
            <a:r>
              <a:rPr lang="en-US" sz="1600" b="1" dirty="0"/>
              <a:t>f/dx</a:t>
            </a:r>
            <a:r>
              <a:rPr lang="en-US" sz="1600" b="1" baseline="30000" dirty="0"/>
              <a:t>2</a:t>
            </a:r>
            <a:r>
              <a:rPr lang="en-US" sz="1600" b="1" dirty="0"/>
              <a:t> &lt;0 (&gt;0) then max (min) </a:t>
            </a:r>
          </a:p>
          <a:p>
            <a:endParaRPr lang="en-US" sz="1600" b="1" dirty="0"/>
          </a:p>
        </p:txBody>
      </p:sp>
      <p:sp>
        <p:nvSpPr>
          <p:cNvPr id="90" name="TextBox 89"/>
          <p:cNvSpPr txBox="1"/>
          <p:nvPr/>
        </p:nvSpPr>
        <p:spPr>
          <a:xfrm>
            <a:off x="76200" y="2450068"/>
            <a:ext cx="3657600" cy="369332"/>
          </a:xfrm>
          <a:prstGeom prst="rect">
            <a:avLst/>
          </a:prstGeom>
          <a:noFill/>
        </p:spPr>
        <p:txBody>
          <a:bodyPr wrap="square" lIns="0" rtlCol="0">
            <a:spAutoFit/>
          </a:bodyPr>
          <a:lstStyle/>
          <a:p>
            <a:r>
              <a:rPr lang="en-US" b="1" dirty="0">
                <a:solidFill>
                  <a:srgbClr val="C00000"/>
                </a:solidFill>
              </a:rPr>
              <a:t> Two dimensions z=f(</a:t>
            </a:r>
            <a:r>
              <a:rPr lang="en-US" b="1" dirty="0" err="1">
                <a:solidFill>
                  <a:srgbClr val="C00000"/>
                </a:solidFill>
              </a:rPr>
              <a:t>x,y</a:t>
            </a:r>
            <a:r>
              <a:rPr lang="en-US" b="1" dirty="0">
                <a:solidFill>
                  <a:srgbClr val="C00000"/>
                </a:solidFill>
              </a:rPr>
              <a:t>)</a:t>
            </a:r>
          </a:p>
        </p:txBody>
      </p:sp>
      <p:sp>
        <p:nvSpPr>
          <p:cNvPr id="91" name="TextBox 90"/>
          <p:cNvSpPr txBox="1"/>
          <p:nvPr/>
        </p:nvSpPr>
        <p:spPr>
          <a:xfrm>
            <a:off x="4947045" y="3516868"/>
            <a:ext cx="991708" cy="369332"/>
          </a:xfrm>
          <a:prstGeom prst="rect">
            <a:avLst/>
          </a:prstGeom>
          <a:noFill/>
        </p:spPr>
        <p:txBody>
          <a:bodyPr wrap="square" rtlCol="0">
            <a:spAutoFit/>
          </a:bodyPr>
          <a:lstStyle/>
          <a:p>
            <a:r>
              <a:rPr lang="en-US" dirty="0"/>
              <a:t>f(a</a:t>
            </a:r>
            <a:r>
              <a:rPr lang="en-US" baseline="-25000" dirty="0"/>
              <a:t>0</a:t>
            </a:r>
            <a:r>
              <a:rPr lang="en-US" dirty="0"/>
              <a:t>,b</a:t>
            </a:r>
            <a:r>
              <a:rPr lang="en-US" baseline="-25000" dirty="0"/>
              <a:t>0</a:t>
            </a:r>
            <a:r>
              <a:rPr lang="en-US" dirty="0"/>
              <a:t>)</a:t>
            </a:r>
          </a:p>
        </p:txBody>
      </p:sp>
      <p:sp>
        <p:nvSpPr>
          <p:cNvPr id="92" name="TextBox 91"/>
          <p:cNvSpPr txBox="1"/>
          <p:nvPr/>
        </p:nvSpPr>
        <p:spPr>
          <a:xfrm>
            <a:off x="6622337" y="2438400"/>
            <a:ext cx="991708" cy="369332"/>
          </a:xfrm>
          <a:prstGeom prst="rect">
            <a:avLst/>
          </a:prstGeom>
          <a:noFill/>
        </p:spPr>
        <p:txBody>
          <a:bodyPr wrap="square" rtlCol="0">
            <a:spAutoFit/>
          </a:bodyPr>
          <a:lstStyle/>
          <a:p>
            <a:r>
              <a:rPr lang="en-US" dirty="0"/>
              <a:t>f(a</a:t>
            </a:r>
            <a:r>
              <a:rPr lang="en-US" baseline="-25000" dirty="0"/>
              <a:t>2</a:t>
            </a:r>
            <a:r>
              <a:rPr lang="en-US" dirty="0"/>
              <a:t>,b</a:t>
            </a:r>
            <a:r>
              <a:rPr lang="en-US" baseline="-25000" dirty="0"/>
              <a:t>2</a:t>
            </a:r>
            <a:r>
              <a:rPr lang="en-US" dirty="0"/>
              <a:t>)</a:t>
            </a:r>
          </a:p>
        </p:txBody>
      </p:sp>
      <p:sp>
        <p:nvSpPr>
          <p:cNvPr id="93" name="TextBox 92"/>
          <p:cNvSpPr txBox="1"/>
          <p:nvPr/>
        </p:nvSpPr>
        <p:spPr>
          <a:xfrm>
            <a:off x="5609810" y="3690534"/>
            <a:ext cx="991708" cy="369332"/>
          </a:xfrm>
          <a:prstGeom prst="rect">
            <a:avLst/>
          </a:prstGeom>
          <a:noFill/>
        </p:spPr>
        <p:txBody>
          <a:bodyPr wrap="square" rtlCol="0">
            <a:spAutoFit/>
          </a:bodyPr>
          <a:lstStyle/>
          <a:p>
            <a:r>
              <a:rPr lang="en-US" dirty="0"/>
              <a:t>f(a</a:t>
            </a:r>
            <a:r>
              <a:rPr lang="en-US" baseline="-25000" dirty="0"/>
              <a:t>1</a:t>
            </a:r>
            <a:r>
              <a:rPr lang="en-US" dirty="0"/>
              <a:t>,b</a:t>
            </a:r>
            <a:r>
              <a:rPr lang="en-US" baseline="-25000" dirty="0"/>
              <a:t>1</a:t>
            </a:r>
            <a:r>
              <a:rPr lang="en-US" dirty="0"/>
              <a:t>)</a:t>
            </a:r>
          </a:p>
        </p:txBody>
      </p:sp>
      <p:sp>
        <p:nvSpPr>
          <p:cNvPr id="94" name="Oval 93"/>
          <p:cNvSpPr/>
          <p:nvPr/>
        </p:nvSpPr>
        <p:spPr>
          <a:xfrm>
            <a:off x="5393612" y="3886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5937645" y="40386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7004445" y="2786466"/>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p:cNvSpPr txBox="1"/>
          <p:nvPr/>
        </p:nvSpPr>
        <p:spPr>
          <a:xfrm>
            <a:off x="76200" y="2819400"/>
            <a:ext cx="5562600" cy="365760"/>
          </a:xfrm>
          <a:prstGeom prst="rect">
            <a:avLst/>
          </a:prstGeom>
          <a:noFill/>
          <a:ln w="25400">
            <a:solidFill>
              <a:schemeClr val="accent1">
                <a:lumMod val="50000"/>
              </a:schemeClr>
            </a:solidFill>
          </a:ln>
        </p:spPr>
        <p:txBody>
          <a:bodyPr wrap="square" rtlCol="0">
            <a:spAutoFit/>
          </a:bodyPr>
          <a:lstStyle/>
          <a:p>
            <a:r>
              <a:rPr lang="en-US" sz="1600" b="1" dirty="0"/>
              <a:t>Critical points: Places where both        =0 and       =0</a:t>
            </a:r>
          </a:p>
          <a:p>
            <a:endParaRPr lang="en-US" sz="1600" b="1" dirty="0"/>
          </a:p>
        </p:txBody>
      </p:sp>
      <p:sp>
        <p:nvSpPr>
          <p:cNvPr id="98" name="TextBox 97"/>
          <p:cNvSpPr txBox="1"/>
          <p:nvPr/>
        </p:nvSpPr>
        <p:spPr>
          <a:xfrm>
            <a:off x="76200" y="3276600"/>
            <a:ext cx="4191000" cy="640080"/>
          </a:xfrm>
          <a:prstGeom prst="rect">
            <a:avLst/>
          </a:prstGeom>
          <a:noFill/>
          <a:ln w="19050">
            <a:solidFill>
              <a:schemeClr val="accent1">
                <a:lumMod val="50000"/>
              </a:schemeClr>
            </a:solidFill>
          </a:ln>
        </p:spPr>
        <p:txBody>
          <a:bodyPr wrap="square" rtlCol="0">
            <a:spAutoFit/>
          </a:bodyPr>
          <a:lstStyle/>
          <a:p>
            <a:r>
              <a:rPr lang="en-US" sz="1600" b="1" dirty="0"/>
              <a:t>At the input point (</a:t>
            </a:r>
            <a:r>
              <a:rPr lang="en-US" sz="1600" b="1" dirty="0" err="1"/>
              <a:t>a,b</a:t>
            </a:r>
            <a:r>
              <a:rPr lang="en-US" sz="1600" b="1" dirty="0"/>
              <a:t>) define D as</a:t>
            </a:r>
          </a:p>
          <a:p>
            <a:r>
              <a:rPr lang="en-US" sz="1600" b="1" dirty="0"/>
              <a:t>   D(</a:t>
            </a:r>
            <a:r>
              <a:rPr lang="en-US" sz="1600" b="1" dirty="0" err="1"/>
              <a:t>a,b</a:t>
            </a:r>
            <a:r>
              <a:rPr lang="en-US" sz="1600" b="1" dirty="0"/>
              <a:t>)=</a:t>
            </a:r>
            <a:r>
              <a:rPr lang="en-US" sz="1600" b="1" dirty="0" err="1"/>
              <a:t>f</a:t>
            </a:r>
            <a:r>
              <a:rPr lang="en-US" sz="1600" b="1" baseline="-25000" dirty="0" err="1"/>
              <a:t>xx</a:t>
            </a:r>
            <a:r>
              <a:rPr lang="en-US" sz="1600" b="1" dirty="0"/>
              <a:t>(</a:t>
            </a:r>
            <a:r>
              <a:rPr lang="en-US" sz="1600" b="1" dirty="0" err="1"/>
              <a:t>a,b</a:t>
            </a:r>
            <a:r>
              <a:rPr lang="en-US" sz="1600" b="1" dirty="0"/>
              <a:t>) </a:t>
            </a:r>
            <a:r>
              <a:rPr lang="en-US" sz="1600" b="1" dirty="0" err="1"/>
              <a:t>f</a:t>
            </a:r>
            <a:r>
              <a:rPr lang="en-US" sz="1600" b="1" baseline="-25000" dirty="0" err="1"/>
              <a:t>yy</a:t>
            </a:r>
            <a:r>
              <a:rPr lang="en-US" sz="1600" b="1" dirty="0"/>
              <a:t>(</a:t>
            </a:r>
            <a:r>
              <a:rPr lang="en-US" sz="1600" b="1" dirty="0" err="1"/>
              <a:t>a,b</a:t>
            </a:r>
            <a:r>
              <a:rPr lang="en-US" sz="1600" b="1" dirty="0"/>
              <a:t>) – [</a:t>
            </a:r>
            <a:r>
              <a:rPr lang="en-US" sz="1600" b="1" dirty="0" err="1"/>
              <a:t>f</a:t>
            </a:r>
            <a:r>
              <a:rPr lang="en-US" sz="1600" b="1" baseline="-25000" dirty="0" err="1"/>
              <a:t>xy</a:t>
            </a:r>
            <a:r>
              <a:rPr lang="en-US" sz="1600" b="1" dirty="0"/>
              <a:t>(</a:t>
            </a:r>
            <a:r>
              <a:rPr lang="en-US" sz="1600" b="1" dirty="0" err="1"/>
              <a:t>a,b</a:t>
            </a:r>
            <a:r>
              <a:rPr lang="en-US" sz="1600" b="1" dirty="0"/>
              <a:t>)]</a:t>
            </a:r>
            <a:r>
              <a:rPr lang="en-US" sz="1600" b="1" baseline="30000" dirty="0"/>
              <a:t>2 </a:t>
            </a:r>
          </a:p>
          <a:p>
            <a:endParaRPr lang="en-US" sz="1600" b="1" dirty="0"/>
          </a:p>
        </p:txBody>
      </p:sp>
      <p:sp>
        <p:nvSpPr>
          <p:cNvPr id="99" name="TextBox 98"/>
          <p:cNvSpPr txBox="1"/>
          <p:nvPr/>
        </p:nvSpPr>
        <p:spPr>
          <a:xfrm>
            <a:off x="71548" y="4114800"/>
            <a:ext cx="4352704" cy="1188720"/>
          </a:xfrm>
          <a:prstGeom prst="rect">
            <a:avLst/>
          </a:prstGeom>
          <a:noFill/>
          <a:ln w="19050">
            <a:solidFill>
              <a:schemeClr val="accent1">
                <a:lumMod val="50000"/>
              </a:schemeClr>
            </a:solidFill>
          </a:ln>
        </p:spPr>
        <p:txBody>
          <a:bodyPr wrap="square" rtlCol="0">
            <a:spAutoFit/>
          </a:bodyPr>
          <a:lstStyle/>
          <a:p>
            <a:r>
              <a:rPr lang="en-US" sz="1600" b="1" dirty="0"/>
              <a:t>Suppose (</a:t>
            </a:r>
            <a:r>
              <a:rPr lang="en-US" sz="1600" b="1" dirty="0" err="1"/>
              <a:t>a,b</a:t>
            </a:r>
            <a:r>
              <a:rPr lang="en-US" sz="1600" b="1" dirty="0"/>
              <a:t>) is a critical point, then</a:t>
            </a:r>
          </a:p>
          <a:p>
            <a:r>
              <a:rPr lang="en-US" sz="1600" b="1" dirty="0"/>
              <a:t>    (a) if D(</a:t>
            </a:r>
            <a:r>
              <a:rPr lang="en-US" sz="1600" b="1" dirty="0" err="1"/>
              <a:t>a,b</a:t>
            </a:r>
            <a:r>
              <a:rPr lang="en-US" sz="1600" b="1" dirty="0"/>
              <a:t>)&gt;0 and </a:t>
            </a:r>
            <a:r>
              <a:rPr lang="en-US" sz="1600" b="1" dirty="0" err="1"/>
              <a:t>fxx</a:t>
            </a:r>
            <a:r>
              <a:rPr lang="en-US" sz="1600" b="1" dirty="0"/>
              <a:t>(</a:t>
            </a:r>
            <a:r>
              <a:rPr lang="en-US" sz="1600" b="1" dirty="0" err="1"/>
              <a:t>a,b</a:t>
            </a:r>
            <a:r>
              <a:rPr lang="en-US" sz="1600" b="1" dirty="0"/>
              <a:t>)&gt;0, then local min</a:t>
            </a:r>
          </a:p>
          <a:p>
            <a:r>
              <a:rPr lang="en-US" sz="1600" b="1" dirty="0"/>
              <a:t>    (b) if D(</a:t>
            </a:r>
            <a:r>
              <a:rPr lang="en-US" sz="1600" b="1" dirty="0" err="1"/>
              <a:t>a,b</a:t>
            </a:r>
            <a:r>
              <a:rPr lang="en-US" sz="1600" b="1" dirty="0"/>
              <a:t>)&gt;0 and </a:t>
            </a:r>
            <a:r>
              <a:rPr lang="en-US" sz="1600" b="1" dirty="0" err="1"/>
              <a:t>fxx</a:t>
            </a:r>
            <a:r>
              <a:rPr lang="en-US" sz="1600" b="1" dirty="0"/>
              <a:t>(</a:t>
            </a:r>
            <a:r>
              <a:rPr lang="en-US" sz="1600" b="1" dirty="0" err="1"/>
              <a:t>a,b</a:t>
            </a:r>
            <a:r>
              <a:rPr lang="en-US" sz="1600" b="1" dirty="0"/>
              <a:t>)&lt;0, then local max</a:t>
            </a:r>
          </a:p>
          <a:p>
            <a:r>
              <a:rPr lang="en-US" sz="1600" b="1" dirty="0"/>
              <a:t>    (c) if D(</a:t>
            </a:r>
            <a:r>
              <a:rPr lang="en-US" sz="1600" b="1" dirty="0" err="1"/>
              <a:t>a,b</a:t>
            </a:r>
            <a:r>
              <a:rPr lang="en-US" sz="1600" b="1" dirty="0"/>
              <a:t>)&lt;0, then neither max nor min</a:t>
            </a:r>
          </a:p>
          <a:p>
            <a:endParaRPr lang="en-US" sz="1600" b="1" dirty="0"/>
          </a:p>
          <a:p>
            <a:endParaRPr lang="en-US" sz="1600" b="1" dirty="0"/>
          </a:p>
        </p:txBody>
      </p:sp>
      <p:sp>
        <p:nvSpPr>
          <p:cNvPr id="100" name="TextBox 99"/>
          <p:cNvSpPr txBox="1"/>
          <p:nvPr/>
        </p:nvSpPr>
        <p:spPr>
          <a:xfrm>
            <a:off x="2133600" y="5562600"/>
            <a:ext cx="5943600" cy="338554"/>
          </a:xfrm>
          <a:prstGeom prst="rect">
            <a:avLst/>
          </a:prstGeom>
          <a:noFill/>
          <a:ln w="25400">
            <a:solidFill>
              <a:schemeClr val="accent1">
                <a:lumMod val="50000"/>
              </a:schemeClr>
            </a:solidFill>
          </a:ln>
        </p:spPr>
        <p:txBody>
          <a:bodyPr wrap="square" rtlCol="0">
            <a:spAutoFit/>
          </a:bodyPr>
          <a:lstStyle/>
          <a:p>
            <a:r>
              <a:rPr lang="en-US" sz="1600" b="1" dirty="0"/>
              <a:t>(a</a:t>
            </a:r>
            <a:r>
              <a:rPr lang="en-US" sz="1600" b="1" baseline="-25000" dirty="0"/>
              <a:t>0</a:t>
            </a:r>
            <a:r>
              <a:rPr lang="en-US" sz="1600" b="1" dirty="0"/>
              <a:t>,b</a:t>
            </a:r>
            <a:r>
              <a:rPr lang="en-US" sz="1600" b="1" baseline="-25000" dirty="0"/>
              <a:t>0</a:t>
            </a:r>
            <a:r>
              <a:rPr lang="en-US" sz="1600" b="1" dirty="0"/>
              <a:t>) = local max.    (a</a:t>
            </a:r>
            <a:r>
              <a:rPr lang="en-US" sz="1600" b="1" baseline="-25000" dirty="0"/>
              <a:t>1</a:t>
            </a:r>
            <a:r>
              <a:rPr lang="en-US" sz="1600" b="1" dirty="0"/>
              <a:t>,b</a:t>
            </a:r>
            <a:r>
              <a:rPr lang="en-US" sz="1600" b="1" baseline="-25000" dirty="0"/>
              <a:t>1</a:t>
            </a:r>
            <a:r>
              <a:rPr lang="en-US" sz="1600" b="1" dirty="0"/>
              <a:t>) = neither (saddle)      (a</a:t>
            </a:r>
            <a:r>
              <a:rPr lang="en-US" sz="1600" b="1" baseline="-25000" dirty="0"/>
              <a:t>2</a:t>
            </a:r>
            <a:r>
              <a:rPr lang="en-US" sz="1600" b="1" dirty="0"/>
              <a:t>,b</a:t>
            </a:r>
            <a:r>
              <a:rPr lang="en-US" sz="1600" b="1" baseline="-25000" dirty="0"/>
              <a:t>2</a:t>
            </a:r>
            <a:r>
              <a:rPr lang="en-US" sz="1600" b="1" dirty="0"/>
              <a:t>)= global max</a:t>
            </a:r>
          </a:p>
        </p:txBody>
      </p:sp>
      <p:cxnSp>
        <p:nvCxnSpPr>
          <p:cNvPr id="111" name="Straight Connector 110"/>
          <p:cNvCxnSpPr/>
          <p:nvPr/>
        </p:nvCxnSpPr>
        <p:spPr>
          <a:xfrm flipV="1">
            <a:off x="552367" y="2362200"/>
            <a:ext cx="8363033" cy="1"/>
          </a:xfrm>
          <a:prstGeom prst="line">
            <a:avLst/>
          </a:prstGeom>
          <a:ln w="2222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0F3C2C98-73FD-4728-9E8D-02F63B31C839}"/>
              </a:ext>
            </a:extLst>
          </p:cNvPr>
          <p:cNvPicPr>
            <a:picLocks noChangeAspect="1"/>
          </p:cNvPicPr>
          <p:nvPr>
            <p:custDataLst>
              <p:tags r:id="rId1"/>
            </p:custDataLst>
          </p:nvPr>
        </p:nvPicPr>
        <p:blipFill>
          <a:blip r:embed="rId6" cstate="print">
            <a:extLst>
              <a:ext uri="{28A0092B-C50C-407E-A947-70E740481C1C}">
                <a14:useLocalDpi xmlns:a14="http://schemas.microsoft.com/office/drawing/2010/main" val="0"/>
              </a:ext>
            </a:extLst>
          </a:blip>
          <a:stretch>
            <a:fillRect/>
          </a:stretch>
        </p:blipFill>
        <p:spPr>
          <a:xfrm>
            <a:off x="3086100" y="2848473"/>
            <a:ext cx="183935" cy="254679"/>
          </a:xfrm>
          <a:prstGeom prst="rect">
            <a:avLst/>
          </a:prstGeom>
        </p:spPr>
      </p:pic>
      <p:pic>
        <p:nvPicPr>
          <p:cNvPr id="6" name="Picture 5">
            <a:extLst>
              <a:ext uri="{FF2B5EF4-FFF2-40B4-BE49-F238E27FC236}">
                <a16:creationId xmlns:a16="http://schemas.microsoft.com/office/drawing/2014/main" id="{6B322660-E914-4E73-9EE9-86A2EA5D2C94}"/>
              </a:ext>
            </a:extLst>
          </p:cNvPr>
          <p:cNvPicPr>
            <a:picLocks noChangeAspect="1"/>
          </p:cNvPicPr>
          <p:nvPr>
            <p:custDataLst>
              <p:tags r:id="rId2"/>
            </p:custDataLst>
          </p:nvPr>
        </p:nvPicPr>
        <p:blipFill>
          <a:blip r:embed="rId7" cstate="print">
            <a:extLst>
              <a:ext uri="{28A0092B-C50C-407E-A947-70E740481C1C}">
                <a14:useLocalDpi xmlns:a14="http://schemas.microsoft.com/office/drawing/2010/main" val="0"/>
              </a:ext>
            </a:extLst>
          </a:blip>
          <a:stretch>
            <a:fillRect/>
          </a:stretch>
        </p:blipFill>
        <p:spPr>
          <a:xfrm>
            <a:off x="4007065" y="2869521"/>
            <a:ext cx="183935" cy="280618"/>
          </a:xfrm>
          <a:prstGeom prst="rect">
            <a:avLst/>
          </a:prstGeom>
        </p:spPr>
      </p:pic>
    </p:spTree>
    <p:extLst>
      <p:ext uri="{BB962C8B-B14F-4D97-AF65-F5344CB8AC3E}">
        <p14:creationId xmlns:p14="http://schemas.microsoft.com/office/powerpoint/2010/main" val="3899214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8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8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84"/>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8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8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8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8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9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9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92"/>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93"/>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94"/>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95"/>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96"/>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65"/>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97"/>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3"/>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6"/>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98"/>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99"/>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P spid="68" grpId="0"/>
      <p:bldP spid="70" grpId="0"/>
      <p:bldP spid="73" grpId="0"/>
      <p:bldP spid="75" grpId="0"/>
      <p:bldP spid="76" grpId="0"/>
      <p:bldP spid="77" grpId="0" animBg="1"/>
      <p:bldP spid="78" grpId="0"/>
      <p:bldP spid="79" grpId="0"/>
      <p:bldP spid="80" grpId="0"/>
      <p:bldP spid="81" grpId="0"/>
      <p:bldP spid="87" grpId="0" animBg="1"/>
      <p:bldP spid="88" grpId="0" animBg="1"/>
      <p:bldP spid="89" grpId="0" animBg="1"/>
      <p:bldP spid="90" grpId="0"/>
      <p:bldP spid="91" grpId="0"/>
      <p:bldP spid="92" grpId="0"/>
      <p:bldP spid="93" grpId="0"/>
      <p:bldP spid="94" grpId="0" animBg="1"/>
      <p:bldP spid="95" grpId="0" animBg="1"/>
      <p:bldP spid="96" grpId="0" animBg="1"/>
      <p:bldP spid="97" grpId="0" animBg="1"/>
      <p:bldP spid="98" grpId="0" animBg="1"/>
      <p:bldP spid="99" grpId="0" animBg="1"/>
      <p:bldP spid="10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525" y="6119336"/>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9" name="TextBox 48"/>
          <p:cNvSpPr txBox="1"/>
          <p:nvPr/>
        </p:nvSpPr>
        <p:spPr>
          <a:xfrm>
            <a:off x="-1192"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42" name="Rectangle 41"/>
          <p:cNvSpPr/>
          <p:nvPr/>
        </p:nvSpPr>
        <p:spPr>
          <a:xfrm>
            <a:off x="2936829" y="381000"/>
            <a:ext cx="2854371" cy="461665"/>
          </a:xfrm>
          <a:prstGeom prst="rect">
            <a:avLst/>
          </a:prstGeom>
        </p:spPr>
        <p:txBody>
          <a:bodyPr wrap="none">
            <a:spAutoFit/>
          </a:bodyPr>
          <a:lstStyle/>
          <a:p>
            <a:r>
              <a:rPr lang="en-US" sz="2400" b="1" dirty="0">
                <a:solidFill>
                  <a:srgbClr val="0070C0"/>
                </a:solidFill>
              </a:rPr>
              <a:t>Direction Derivatives</a:t>
            </a:r>
          </a:p>
        </p:txBody>
      </p:sp>
      <p:cxnSp>
        <p:nvCxnSpPr>
          <p:cNvPr id="43" name="Straight Arrow Connector 42"/>
          <p:cNvCxnSpPr/>
          <p:nvPr/>
        </p:nvCxnSpPr>
        <p:spPr>
          <a:xfrm>
            <a:off x="642068" y="3562324"/>
            <a:ext cx="2395469" cy="937941"/>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2736660" y="4500265"/>
            <a:ext cx="413468" cy="369332"/>
          </a:xfrm>
          <a:prstGeom prst="rect">
            <a:avLst/>
          </a:prstGeom>
          <a:noFill/>
        </p:spPr>
        <p:txBody>
          <a:bodyPr wrap="square" rtlCol="0">
            <a:spAutoFit/>
          </a:bodyPr>
          <a:lstStyle/>
          <a:p>
            <a:r>
              <a:rPr lang="en-US" b="1" dirty="0"/>
              <a:t>x</a:t>
            </a:r>
          </a:p>
        </p:txBody>
      </p:sp>
      <p:cxnSp>
        <p:nvCxnSpPr>
          <p:cNvPr id="45" name="Straight Arrow Connector 44"/>
          <p:cNvCxnSpPr>
            <a:endCxn id="46" idx="1"/>
          </p:cNvCxnSpPr>
          <p:nvPr/>
        </p:nvCxnSpPr>
        <p:spPr>
          <a:xfrm flipV="1">
            <a:off x="642068" y="2997898"/>
            <a:ext cx="2555994" cy="564428"/>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3198062" y="2813232"/>
            <a:ext cx="413468" cy="369332"/>
          </a:xfrm>
          <a:prstGeom prst="rect">
            <a:avLst/>
          </a:prstGeom>
          <a:noFill/>
        </p:spPr>
        <p:txBody>
          <a:bodyPr wrap="square" rtlCol="0">
            <a:spAutoFit/>
          </a:bodyPr>
          <a:lstStyle/>
          <a:p>
            <a:r>
              <a:rPr lang="en-US" b="1" dirty="0"/>
              <a:t>y</a:t>
            </a:r>
          </a:p>
        </p:txBody>
      </p:sp>
      <p:cxnSp>
        <p:nvCxnSpPr>
          <p:cNvPr id="47" name="Straight Arrow Connector 46"/>
          <p:cNvCxnSpPr/>
          <p:nvPr/>
        </p:nvCxnSpPr>
        <p:spPr>
          <a:xfrm flipV="1">
            <a:off x="642068" y="1925666"/>
            <a:ext cx="0" cy="1636658"/>
          </a:xfrm>
          <a:prstGeom prst="straightConnector1">
            <a:avLst/>
          </a:prstGeom>
          <a:ln w="349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241005" y="1761461"/>
            <a:ext cx="413468" cy="369332"/>
          </a:xfrm>
          <a:prstGeom prst="rect">
            <a:avLst/>
          </a:prstGeom>
          <a:noFill/>
        </p:spPr>
        <p:txBody>
          <a:bodyPr wrap="square" rtlCol="0">
            <a:spAutoFit/>
          </a:bodyPr>
          <a:lstStyle/>
          <a:p>
            <a:r>
              <a:rPr lang="en-US" b="1" dirty="0"/>
              <a:t>z</a:t>
            </a:r>
          </a:p>
        </p:txBody>
      </p:sp>
      <p:sp>
        <p:nvSpPr>
          <p:cNvPr id="50" name="Freeform 49"/>
          <p:cNvSpPr/>
          <p:nvPr/>
        </p:nvSpPr>
        <p:spPr>
          <a:xfrm>
            <a:off x="1653471" y="941805"/>
            <a:ext cx="3781430" cy="2377975"/>
          </a:xfrm>
          <a:custGeom>
            <a:avLst/>
            <a:gdLst>
              <a:gd name="connsiteX0" fmla="*/ 141059 w 1949086"/>
              <a:gd name="connsiteY0" fmla="*/ 262022 h 2452349"/>
              <a:gd name="connsiteX1" fmla="*/ 1948593 w 1949086"/>
              <a:gd name="connsiteY1" fmla="*/ 283287 h 2452349"/>
              <a:gd name="connsiteX2" fmla="*/ 321812 w 1949086"/>
              <a:gd name="connsiteY2" fmla="*/ 2452329 h 2452349"/>
              <a:gd name="connsiteX3" fmla="*/ 141059 w 1949086"/>
              <a:gd name="connsiteY3" fmla="*/ 262022 h 2452349"/>
            </a:gdLst>
            <a:ahLst/>
            <a:cxnLst>
              <a:cxn ang="0">
                <a:pos x="connsiteX0" y="connsiteY0"/>
              </a:cxn>
              <a:cxn ang="0">
                <a:pos x="connsiteX1" y="connsiteY1"/>
              </a:cxn>
              <a:cxn ang="0">
                <a:pos x="connsiteX2" y="connsiteY2"/>
              </a:cxn>
              <a:cxn ang="0">
                <a:pos x="connsiteX3" y="connsiteY3"/>
              </a:cxn>
            </a:cxnLst>
            <a:rect l="l" t="t" r="r" b="b"/>
            <a:pathLst>
              <a:path w="1949086" h="2452349">
                <a:moveTo>
                  <a:pt x="141059" y="262022"/>
                </a:moveTo>
                <a:cubicBezTo>
                  <a:pt x="412189" y="-99485"/>
                  <a:pt x="1918468" y="-81764"/>
                  <a:pt x="1948593" y="283287"/>
                </a:cubicBezTo>
                <a:cubicBezTo>
                  <a:pt x="1978718" y="648338"/>
                  <a:pt x="621296" y="2459417"/>
                  <a:pt x="321812" y="2452329"/>
                </a:cubicBezTo>
                <a:cubicBezTo>
                  <a:pt x="22328" y="2445241"/>
                  <a:pt x="-130071" y="623529"/>
                  <a:pt x="141059" y="262022"/>
                </a:cubicBezTo>
                <a:close/>
              </a:path>
            </a:pathLst>
          </a:custGeom>
          <a:solidFill>
            <a:schemeClr val="accent1">
              <a:alpha val="3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872340" y="1844933"/>
            <a:ext cx="1032660" cy="369332"/>
          </a:xfrm>
          <a:prstGeom prst="rect">
            <a:avLst/>
          </a:prstGeom>
          <a:noFill/>
        </p:spPr>
        <p:txBody>
          <a:bodyPr wrap="square" rtlCol="0">
            <a:spAutoFit/>
          </a:bodyPr>
          <a:lstStyle/>
          <a:p>
            <a:r>
              <a:rPr lang="en-US" b="1" dirty="0"/>
              <a:t>z=f(</a:t>
            </a:r>
            <a:r>
              <a:rPr lang="en-US" b="1" dirty="0" err="1"/>
              <a:t>x,y</a:t>
            </a:r>
            <a:r>
              <a:rPr lang="en-US" b="1" dirty="0"/>
              <a:t>)</a:t>
            </a:r>
          </a:p>
        </p:txBody>
      </p:sp>
      <p:sp>
        <p:nvSpPr>
          <p:cNvPr id="52" name="Oval 51"/>
          <p:cNvSpPr/>
          <p:nvPr/>
        </p:nvSpPr>
        <p:spPr>
          <a:xfrm>
            <a:off x="2215116" y="3657012"/>
            <a:ext cx="122993"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p:cNvSpPr txBox="1"/>
          <p:nvPr/>
        </p:nvSpPr>
        <p:spPr>
          <a:xfrm>
            <a:off x="1752600" y="3749933"/>
            <a:ext cx="992372" cy="369332"/>
          </a:xfrm>
          <a:prstGeom prst="rect">
            <a:avLst/>
          </a:prstGeom>
          <a:noFill/>
        </p:spPr>
        <p:txBody>
          <a:bodyPr wrap="square" rtlCol="0">
            <a:spAutoFit/>
          </a:bodyPr>
          <a:lstStyle/>
          <a:p>
            <a:r>
              <a:rPr lang="en-US" b="1" dirty="0"/>
              <a:t>(x</a:t>
            </a:r>
            <a:r>
              <a:rPr lang="en-US" b="1" baseline="-25000" dirty="0"/>
              <a:t>0</a:t>
            </a:r>
            <a:r>
              <a:rPr lang="en-US" b="1" dirty="0"/>
              <a:t>,y</a:t>
            </a:r>
            <a:r>
              <a:rPr lang="en-US" b="1" baseline="-25000" dirty="0"/>
              <a:t>0</a:t>
            </a:r>
            <a:r>
              <a:rPr lang="en-US" b="1" dirty="0"/>
              <a:t>)</a:t>
            </a:r>
          </a:p>
        </p:txBody>
      </p:sp>
      <p:cxnSp>
        <p:nvCxnSpPr>
          <p:cNvPr id="54" name="Straight Connector 53"/>
          <p:cNvCxnSpPr/>
          <p:nvPr/>
        </p:nvCxnSpPr>
        <p:spPr>
          <a:xfrm flipH="1" flipV="1">
            <a:off x="2269441" y="2823865"/>
            <a:ext cx="17521" cy="893804"/>
          </a:xfrm>
          <a:prstGeom prst="line">
            <a:avLst/>
          </a:prstGeom>
          <a:ln w="22225">
            <a:solidFill>
              <a:srgbClr val="C00000"/>
            </a:solidFill>
            <a:prstDash val="sysDash"/>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2185709" y="2667795"/>
            <a:ext cx="152400" cy="152400"/>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p:cNvSpPr txBox="1"/>
          <p:nvPr/>
        </p:nvSpPr>
        <p:spPr>
          <a:xfrm>
            <a:off x="1240938" y="2736298"/>
            <a:ext cx="1185060" cy="369332"/>
          </a:xfrm>
          <a:prstGeom prst="rect">
            <a:avLst/>
          </a:prstGeom>
          <a:noFill/>
        </p:spPr>
        <p:txBody>
          <a:bodyPr wrap="square" rtlCol="0">
            <a:spAutoFit/>
          </a:bodyPr>
          <a:lstStyle/>
          <a:p>
            <a:r>
              <a:rPr lang="en-US" b="1" dirty="0">
                <a:solidFill>
                  <a:srgbClr val="C00000"/>
                </a:solidFill>
              </a:rPr>
              <a:t>z=f(</a:t>
            </a:r>
            <a:r>
              <a:rPr lang="en-US" b="1" dirty="0"/>
              <a:t>x</a:t>
            </a:r>
            <a:r>
              <a:rPr lang="en-US" b="1" baseline="-25000" dirty="0"/>
              <a:t>0</a:t>
            </a:r>
            <a:r>
              <a:rPr lang="en-US" b="1" dirty="0"/>
              <a:t>,y</a:t>
            </a:r>
            <a:r>
              <a:rPr lang="en-US" b="1" baseline="-25000" dirty="0"/>
              <a:t>0</a:t>
            </a:r>
            <a:r>
              <a:rPr lang="en-US" b="1" dirty="0">
                <a:solidFill>
                  <a:srgbClr val="C00000"/>
                </a:solidFill>
              </a:rPr>
              <a:t>)</a:t>
            </a:r>
          </a:p>
        </p:txBody>
      </p:sp>
      <p:sp>
        <p:nvSpPr>
          <p:cNvPr id="57" name="Oval 56"/>
          <p:cNvSpPr/>
          <p:nvPr/>
        </p:nvSpPr>
        <p:spPr>
          <a:xfrm>
            <a:off x="3887843" y="1512690"/>
            <a:ext cx="152400" cy="152400"/>
          </a:xfrm>
          <a:prstGeom prst="ellipse">
            <a:avLst/>
          </a:prstGeom>
          <a:solidFill>
            <a:srgbClr val="C00000">
              <a:alpha val="39000"/>
            </a:srgb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Straight Arrow Connector 57"/>
          <p:cNvCxnSpPr/>
          <p:nvPr/>
        </p:nvCxnSpPr>
        <p:spPr>
          <a:xfrm>
            <a:off x="2345198" y="3719955"/>
            <a:ext cx="1617202" cy="51978"/>
          </a:xfrm>
          <a:prstGeom prst="straightConnector1">
            <a:avLst/>
          </a:prstGeom>
          <a:ln w="47625" cmpd="sng">
            <a:solidFill>
              <a:schemeClr val="accent1"/>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3895064" y="3576267"/>
            <a:ext cx="1475084" cy="369332"/>
          </a:xfrm>
          <a:prstGeom prst="rect">
            <a:avLst/>
          </a:prstGeom>
          <a:noFill/>
        </p:spPr>
        <p:txBody>
          <a:bodyPr wrap="none" rtlCol="0">
            <a:spAutoFit/>
          </a:bodyPr>
          <a:lstStyle/>
          <a:p>
            <a:r>
              <a:rPr lang="en-US" b="1" dirty="0"/>
              <a:t>(x</a:t>
            </a:r>
            <a:r>
              <a:rPr lang="en-US" b="1" baseline="-25000" dirty="0"/>
              <a:t>0</a:t>
            </a:r>
            <a:r>
              <a:rPr lang="en-US" b="1" dirty="0"/>
              <a:t>+ah,y</a:t>
            </a:r>
            <a:r>
              <a:rPr lang="en-US" b="1" baseline="-25000" dirty="0"/>
              <a:t>0</a:t>
            </a:r>
            <a:r>
              <a:rPr lang="en-US" b="1" dirty="0"/>
              <a:t>+bh)</a:t>
            </a:r>
          </a:p>
        </p:txBody>
      </p:sp>
      <p:cxnSp>
        <p:nvCxnSpPr>
          <p:cNvPr id="60" name="Straight Arrow Connector 59"/>
          <p:cNvCxnSpPr/>
          <p:nvPr/>
        </p:nvCxnSpPr>
        <p:spPr>
          <a:xfrm flipV="1">
            <a:off x="2284419" y="1567624"/>
            <a:ext cx="1656715" cy="1155105"/>
          </a:xfrm>
          <a:prstGeom prst="straightConnector1">
            <a:avLst/>
          </a:prstGeom>
          <a:ln w="47625" cmpd="sng">
            <a:solidFill>
              <a:srgbClr val="C0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5879802" y="916413"/>
            <a:ext cx="3060804" cy="1477328"/>
          </a:xfrm>
          <a:prstGeom prst="rect">
            <a:avLst/>
          </a:prstGeom>
          <a:noFill/>
          <a:ln w="28575">
            <a:solidFill>
              <a:schemeClr val="accent1">
                <a:shade val="95000"/>
                <a:satMod val="105000"/>
              </a:schemeClr>
            </a:solidFill>
          </a:ln>
        </p:spPr>
        <p:txBody>
          <a:bodyPr wrap="square" rtlCol="0">
            <a:spAutoFit/>
          </a:bodyPr>
          <a:lstStyle/>
          <a:p>
            <a:r>
              <a:rPr lang="en-US" b="1" dirty="0"/>
              <a:t>We can also ask: Standing at the input point (x</a:t>
            </a:r>
            <a:r>
              <a:rPr lang="en-US" b="1" baseline="-25000" dirty="0"/>
              <a:t>0</a:t>
            </a:r>
            <a:r>
              <a:rPr lang="en-US" b="1" dirty="0"/>
              <a:t>,y</a:t>
            </a:r>
            <a:r>
              <a:rPr lang="en-US" b="1" baseline="-25000" dirty="0"/>
              <a:t>0</a:t>
            </a:r>
            <a:r>
              <a:rPr lang="en-US" b="1" dirty="0"/>
              <a:t>), how does the output change if we move in the direction </a:t>
            </a:r>
            <a:r>
              <a:rPr lang="en-US" b="1" dirty="0">
                <a:solidFill>
                  <a:srgbClr val="C00000"/>
                </a:solidFill>
              </a:rPr>
              <a:t>u=(</a:t>
            </a:r>
            <a:r>
              <a:rPr lang="en-US" b="1" dirty="0" err="1">
                <a:solidFill>
                  <a:srgbClr val="C00000"/>
                </a:solidFill>
              </a:rPr>
              <a:t>a,b</a:t>
            </a:r>
            <a:r>
              <a:rPr lang="en-US" b="1" dirty="0">
                <a:solidFill>
                  <a:srgbClr val="C00000"/>
                </a:solidFill>
              </a:rPr>
              <a:t>)</a:t>
            </a:r>
            <a:r>
              <a:rPr lang="en-US" b="1" dirty="0"/>
              <a:t>, where u is a unit vector?</a:t>
            </a:r>
            <a:endParaRPr lang="en-US" b="1" baseline="30000" dirty="0"/>
          </a:p>
        </p:txBody>
      </p:sp>
      <p:cxnSp>
        <p:nvCxnSpPr>
          <p:cNvPr id="62" name="Straight Connector 61"/>
          <p:cNvCxnSpPr/>
          <p:nvPr/>
        </p:nvCxnSpPr>
        <p:spPr>
          <a:xfrm flipV="1">
            <a:off x="3887843" y="1588890"/>
            <a:ext cx="0" cy="2189721"/>
          </a:xfrm>
          <a:prstGeom prst="line">
            <a:avLst/>
          </a:prstGeom>
          <a:ln w="22225">
            <a:solidFill>
              <a:srgbClr val="C00000"/>
            </a:solidFill>
            <a:prstDash val="sysDash"/>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2895600" y="3357265"/>
            <a:ext cx="990600" cy="369332"/>
          </a:xfrm>
          <a:prstGeom prst="rect">
            <a:avLst/>
          </a:prstGeom>
          <a:noFill/>
        </p:spPr>
        <p:txBody>
          <a:bodyPr wrap="square" rtlCol="0">
            <a:spAutoFit/>
          </a:bodyPr>
          <a:lstStyle/>
          <a:p>
            <a:r>
              <a:rPr lang="en-US" b="1" dirty="0">
                <a:solidFill>
                  <a:srgbClr val="C00000"/>
                </a:solidFill>
              </a:rPr>
              <a:t>u=(</a:t>
            </a:r>
            <a:r>
              <a:rPr lang="en-US" b="1" dirty="0" err="1">
                <a:solidFill>
                  <a:srgbClr val="C00000"/>
                </a:solidFill>
              </a:rPr>
              <a:t>a,b</a:t>
            </a:r>
            <a:r>
              <a:rPr lang="en-US" b="1" dirty="0">
                <a:solidFill>
                  <a:srgbClr val="C00000"/>
                </a:solidFill>
              </a:rPr>
              <a:t>)</a:t>
            </a:r>
            <a:r>
              <a:rPr lang="en-US" b="1" dirty="0"/>
              <a:t> </a:t>
            </a:r>
            <a:endParaRPr lang="en-US" dirty="0"/>
          </a:p>
        </p:txBody>
      </p:sp>
      <p:sp>
        <p:nvSpPr>
          <p:cNvPr id="101" name="TextBox 100"/>
          <p:cNvSpPr txBox="1"/>
          <p:nvPr/>
        </p:nvSpPr>
        <p:spPr>
          <a:xfrm>
            <a:off x="4114798" y="2683133"/>
            <a:ext cx="4825808" cy="369332"/>
          </a:xfrm>
          <a:prstGeom prst="rect">
            <a:avLst/>
          </a:prstGeom>
          <a:noFill/>
        </p:spPr>
        <p:txBody>
          <a:bodyPr wrap="square" rtlCol="0">
            <a:spAutoFit/>
          </a:bodyPr>
          <a:lstStyle/>
          <a:p>
            <a:r>
              <a:rPr lang="en-US" b="1" dirty="0"/>
              <a:t>Slope=D</a:t>
            </a:r>
            <a:r>
              <a:rPr lang="en-US" b="1" baseline="-25000" dirty="0">
                <a:solidFill>
                  <a:srgbClr val="C00000"/>
                </a:solidFill>
              </a:rPr>
              <a:t>u</a:t>
            </a:r>
            <a:r>
              <a:rPr lang="en-US" b="1" dirty="0"/>
              <a:t>(x</a:t>
            </a:r>
            <a:r>
              <a:rPr lang="en-US" b="1" baseline="-25000" dirty="0"/>
              <a:t>0</a:t>
            </a:r>
            <a:r>
              <a:rPr lang="en-US" b="1" dirty="0"/>
              <a:t>,y</a:t>
            </a:r>
            <a:r>
              <a:rPr lang="en-US" b="1" baseline="-25000" dirty="0"/>
              <a:t>0</a:t>
            </a:r>
            <a:r>
              <a:rPr lang="en-US" b="1" dirty="0"/>
              <a:t>)= direction derivative </a:t>
            </a:r>
          </a:p>
        </p:txBody>
      </p:sp>
      <p:cxnSp>
        <p:nvCxnSpPr>
          <p:cNvPr id="102" name="Straight Arrow Connector 101"/>
          <p:cNvCxnSpPr>
            <a:stCxn id="101" idx="1"/>
          </p:cNvCxnSpPr>
          <p:nvPr/>
        </p:nvCxnSpPr>
        <p:spPr>
          <a:xfrm flipH="1" flipV="1">
            <a:off x="3505200" y="1909466"/>
            <a:ext cx="609598" cy="958333"/>
          </a:xfrm>
          <a:prstGeom prst="straightConnector1">
            <a:avLst/>
          </a:prstGeom>
          <a:ln w="34925">
            <a:solidFill>
              <a:schemeClr val="accent6">
                <a:lumMod val="75000"/>
              </a:schemeClr>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03" name="TextBox 102"/>
          <p:cNvSpPr txBox="1"/>
          <p:nvPr/>
        </p:nvSpPr>
        <p:spPr>
          <a:xfrm>
            <a:off x="838200" y="5004137"/>
            <a:ext cx="6766560" cy="923330"/>
          </a:xfrm>
          <a:prstGeom prst="rect">
            <a:avLst/>
          </a:prstGeom>
          <a:noFill/>
          <a:ln w="28575">
            <a:solidFill>
              <a:schemeClr val="accent1">
                <a:shade val="95000"/>
                <a:satMod val="105000"/>
              </a:schemeClr>
            </a:solidFill>
          </a:ln>
        </p:spPr>
        <p:txBody>
          <a:bodyPr wrap="square" rtlCol="0">
            <a:spAutoFit/>
          </a:bodyPr>
          <a:lstStyle/>
          <a:p>
            <a:r>
              <a:rPr lang="en-US" b="1" dirty="0"/>
              <a:t>And we proved that:</a:t>
            </a:r>
          </a:p>
          <a:p>
            <a:r>
              <a:rPr lang="en-US" b="1" dirty="0"/>
              <a:t>                    D</a:t>
            </a:r>
            <a:r>
              <a:rPr lang="en-US" b="1" baseline="-25000" dirty="0">
                <a:solidFill>
                  <a:srgbClr val="C00000"/>
                </a:solidFill>
              </a:rPr>
              <a:t>u</a:t>
            </a:r>
            <a:r>
              <a:rPr lang="en-US" b="1" dirty="0"/>
              <a:t>(x</a:t>
            </a:r>
            <a:r>
              <a:rPr lang="en-US" b="1" baseline="-25000" dirty="0"/>
              <a:t>0</a:t>
            </a:r>
            <a:r>
              <a:rPr lang="en-US" b="1" dirty="0"/>
              <a:t>,y</a:t>
            </a:r>
            <a:r>
              <a:rPr lang="en-US" b="1" baseline="-25000" dirty="0"/>
              <a:t>0</a:t>
            </a:r>
            <a:r>
              <a:rPr lang="en-US" b="1" dirty="0"/>
              <a:t>)=a * </a:t>
            </a:r>
            <a:r>
              <a:rPr lang="en-US" b="1" dirty="0" err="1"/>
              <a:t>f</a:t>
            </a:r>
            <a:r>
              <a:rPr lang="en-US" b="1" baseline="-25000" dirty="0" err="1"/>
              <a:t>x</a:t>
            </a:r>
            <a:r>
              <a:rPr lang="en-US" b="1" dirty="0"/>
              <a:t>(x</a:t>
            </a:r>
            <a:r>
              <a:rPr lang="en-US" b="1" baseline="-25000" dirty="0"/>
              <a:t>0</a:t>
            </a:r>
            <a:r>
              <a:rPr lang="en-US" b="1" dirty="0"/>
              <a:t>,y</a:t>
            </a:r>
            <a:r>
              <a:rPr lang="en-US" b="1" baseline="-25000" dirty="0"/>
              <a:t>0</a:t>
            </a:r>
            <a:r>
              <a:rPr lang="en-US" b="1" dirty="0"/>
              <a:t>)  + b * </a:t>
            </a:r>
            <a:r>
              <a:rPr lang="en-US" b="1" dirty="0" err="1"/>
              <a:t>f</a:t>
            </a:r>
            <a:r>
              <a:rPr lang="en-US" b="1" baseline="-25000" dirty="0" err="1"/>
              <a:t>y</a:t>
            </a:r>
            <a:r>
              <a:rPr lang="en-US" b="1" dirty="0"/>
              <a:t>(x</a:t>
            </a:r>
            <a:r>
              <a:rPr lang="en-US" b="1" baseline="-25000" dirty="0"/>
              <a:t>0</a:t>
            </a:r>
            <a:r>
              <a:rPr lang="en-US" b="1" dirty="0"/>
              <a:t>,y</a:t>
            </a:r>
            <a:r>
              <a:rPr lang="en-US" b="1" baseline="-25000" dirty="0"/>
              <a:t>0</a:t>
            </a:r>
            <a:r>
              <a:rPr lang="en-US" b="1" dirty="0"/>
              <a:t>)</a:t>
            </a:r>
          </a:p>
          <a:p>
            <a:r>
              <a:rPr lang="en-US" b="1" dirty="0"/>
              <a:t>          </a:t>
            </a:r>
            <a:endParaRPr lang="en-US" b="1" baseline="30000" dirty="0"/>
          </a:p>
        </p:txBody>
      </p:sp>
      <p:pic>
        <p:nvPicPr>
          <p:cNvPr id="3" name="Picture 2"/>
          <p:cNvPicPr>
            <a:picLocks noChangeAspect="1"/>
          </p:cNvPicPr>
          <p:nvPr>
            <p:custDataLst>
              <p:tags r:id="rId1"/>
            </p:custDataLst>
          </p:nvPr>
        </p:nvPicPr>
        <p:blipFill>
          <a:blip r:embed="rId5" cstate="print">
            <a:extLst>
              <a:ext uri="{28A0092B-C50C-407E-A947-70E740481C1C}">
                <a14:useLocalDpi xmlns:a14="http://schemas.microsoft.com/office/drawing/2010/main" val="0"/>
              </a:ext>
            </a:extLst>
          </a:blip>
          <a:stretch>
            <a:fillRect/>
          </a:stretch>
        </p:blipFill>
        <p:spPr>
          <a:xfrm>
            <a:off x="5347907" y="5267245"/>
            <a:ext cx="858515" cy="320914"/>
          </a:xfrm>
          <a:prstGeom prst="rect">
            <a:avLst/>
          </a:prstGeom>
        </p:spPr>
      </p:pic>
      <p:pic>
        <p:nvPicPr>
          <p:cNvPr id="29" name="Picture 28">
            <a:extLst>
              <a:ext uri="{FF2B5EF4-FFF2-40B4-BE49-F238E27FC236}">
                <a16:creationId xmlns:a16="http://schemas.microsoft.com/office/drawing/2014/main" id="{463592B9-7174-408D-A52A-C4ADFAB5FF8A}"/>
              </a:ext>
            </a:extLst>
          </p:cNvPr>
          <p:cNvPicPr>
            <a:picLocks noChangeAspect="1"/>
          </p:cNvPicPr>
          <p:nvPr>
            <p:custDataLst>
              <p:tags r:id="rId2"/>
            </p:custDataLst>
          </p:nvPr>
        </p:nvPicPr>
        <p:blipFill>
          <a:blip r:embed="rId6" cstate="print">
            <a:extLst>
              <a:ext uri="{28A0092B-C50C-407E-A947-70E740481C1C}">
                <a14:useLocalDpi xmlns:a14="http://schemas.microsoft.com/office/drawing/2010/main" val="0"/>
              </a:ext>
            </a:extLst>
          </a:blip>
          <a:stretch>
            <a:fillRect/>
          </a:stretch>
        </p:blipFill>
        <p:spPr>
          <a:xfrm>
            <a:off x="3667030" y="4191000"/>
            <a:ext cx="3495770" cy="341486"/>
          </a:xfrm>
          <a:prstGeom prst="rect">
            <a:avLst/>
          </a:prstGeom>
        </p:spPr>
      </p:pic>
      <p:sp>
        <p:nvSpPr>
          <p:cNvPr id="2" name="TextBox 1">
            <a:extLst>
              <a:ext uri="{FF2B5EF4-FFF2-40B4-BE49-F238E27FC236}">
                <a16:creationId xmlns:a16="http://schemas.microsoft.com/office/drawing/2014/main" id="{3BAFC856-FBFD-4909-9255-158386741D65}"/>
              </a:ext>
            </a:extLst>
          </p:cNvPr>
          <p:cNvSpPr txBox="1"/>
          <p:nvPr/>
        </p:nvSpPr>
        <p:spPr>
          <a:xfrm>
            <a:off x="6293318" y="5275946"/>
            <a:ext cx="1295400" cy="369332"/>
          </a:xfrm>
          <a:prstGeom prst="rect">
            <a:avLst/>
          </a:prstGeom>
          <a:noFill/>
        </p:spPr>
        <p:txBody>
          <a:bodyPr wrap="square" rtlCol="0">
            <a:spAutoFit/>
          </a:bodyPr>
          <a:lstStyle/>
          <a:p>
            <a:r>
              <a:rPr lang="en-US" dirty="0"/>
              <a:t>At x</a:t>
            </a:r>
            <a:r>
              <a:rPr lang="en-US" baseline="-25000" dirty="0"/>
              <a:t>0</a:t>
            </a:r>
            <a:r>
              <a:rPr lang="en-US" dirty="0"/>
              <a:t>,y</a:t>
            </a:r>
            <a:r>
              <a:rPr lang="en-US" baseline="-25000" dirty="0"/>
              <a:t>0</a:t>
            </a:r>
          </a:p>
        </p:txBody>
      </p:sp>
    </p:spTree>
    <p:extLst>
      <p:ext uri="{BB962C8B-B14F-4D97-AF65-F5344CB8AC3E}">
        <p14:creationId xmlns:p14="http://schemas.microsoft.com/office/powerpoint/2010/main" val="1711808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6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7"/>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6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10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0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03"/>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3"/>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29"/>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50" grpId="0" animBg="1"/>
      <p:bldP spid="51" grpId="0"/>
      <p:bldP spid="52" grpId="0" animBg="1"/>
      <p:bldP spid="53" grpId="0"/>
      <p:bldP spid="55" grpId="0" animBg="1"/>
      <p:bldP spid="56" grpId="0"/>
      <p:bldP spid="57" grpId="0" animBg="1"/>
      <p:bldP spid="59" grpId="0"/>
      <p:bldP spid="61" grpId="0" animBg="1"/>
      <p:bldP spid="63" grpId="0"/>
      <p:bldP spid="101" grpId="0"/>
      <p:bldP spid="103" grpId="0" animBg="1"/>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525" y="6119336"/>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9" name="TextBox 48"/>
          <p:cNvSpPr txBox="1"/>
          <p:nvPr/>
        </p:nvSpPr>
        <p:spPr>
          <a:xfrm>
            <a:off x="-1192"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29" name="Rectangle 28"/>
          <p:cNvSpPr/>
          <p:nvPr/>
        </p:nvSpPr>
        <p:spPr>
          <a:xfrm>
            <a:off x="3297866" y="228600"/>
            <a:ext cx="1792478" cy="461665"/>
          </a:xfrm>
          <a:prstGeom prst="rect">
            <a:avLst/>
          </a:prstGeom>
        </p:spPr>
        <p:txBody>
          <a:bodyPr wrap="none">
            <a:spAutoFit/>
          </a:bodyPr>
          <a:lstStyle/>
          <a:p>
            <a:r>
              <a:rPr lang="en-US" sz="2400" b="1" dirty="0">
                <a:solidFill>
                  <a:srgbClr val="0070C0"/>
                </a:solidFill>
              </a:rPr>
              <a:t>The gradient</a:t>
            </a:r>
          </a:p>
        </p:txBody>
      </p:sp>
      <p:cxnSp>
        <p:nvCxnSpPr>
          <p:cNvPr id="30" name="Straight Arrow Connector 29"/>
          <p:cNvCxnSpPr/>
          <p:nvPr/>
        </p:nvCxnSpPr>
        <p:spPr>
          <a:xfrm>
            <a:off x="642068" y="3481659"/>
            <a:ext cx="1606718" cy="644809"/>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209800" y="3897868"/>
            <a:ext cx="413468" cy="369332"/>
          </a:xfrm>
          <a:prstGeom prst="rect">
            <a:avLst/>
          </a:prstGeom>
          <a:noFill/>
        </p:spPr>
        <p:txBody>
          <a:bodyPr wrap="square" rtlCol="0">
            <a:spAutoFit/>
          </a:bodyPr>
          <a:lstStyle/>
          <a:p>
            <a:r>
              <a:rPr lang="en-US" b="1" dirty="0"/>
              <a:t>x</a:t>
            </a:r>
          </a:p>
        </p:txBody>
      </p:sp>
      <p:cxnSp>
        <p:nvCxnSpPr>
          <p:cNvPr id="32" name="Straight Arrow Connector 31"/>
          <p:cNvCxnSpPr>
            <a:endCxn id="33" idx="1"/>
          </p:cNvCxnSpPr>
          <p:nvPr/>
        </p:nvCxnSpPr>
        <p:spPr>
          <a:xfrm flipV="1">
            <a:off x="642068" y="2917233"/>
            <a:ext cx="2555994" cy="564428"/>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3198062" y="2732567"/>
            <a:ext cx="413468" cy="369332"/>
          </a:xfrm>
          <a:prstGeom prst="rect">
            <a:avLst/>
          </a:prstGeom>
          <a:noFill/>
        </p:spPr>
        <p:txBody>
          <a:bodyPr wrap="square" rtlCol="0">
            <a:spAutoFit/>
          </a:bodyPr>
          <a:lstStyle/>
          <a:p>
            <a:r>
              <a:rPr lang="en-US" b="1" dirty="0"/>
              <a:t>y</a:t>
            </a:r>
          </a:p>
        </p:txBody>
      </p:sp>
      <p:cxnSp>
        <p:nvCxnSpPr>
          <p:cNvPr id="34" name="Straight Arrow Connector 33"/>
          <p:cNvCxnSpPr/>
          <p:nvPr/>
        </p:nvCxnSpPr>
        <p:spPr>
          <a:xfrm flipV="1">
            <a:off x="642068" y="1845001"/>
            <a:ext cx="0" cy="1636658"/>
          </a:xfrm>
          <a:prstGeom prst="straightConnector1">
            <a:avLst/>
          </a:prstGeom>
          <a:ln w="349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41005" y="1680796"/>
            <a:ext cx="413468" cy="369332"/>
          </a:xfrm>
          <a:prstGeom prst="rect">
            <a:avLst/>
          </a:prstGeom>
          <a:noFill/>
        </p:spPr>
        <p:txBody>
          <a:bodyPr wrap="square" rtlCol="0">
            <a:spAutoFit/>
          </a:bodyPr>
          <a:lstStyle/>
          <a:p>
            <a:r>
              <a:rPr lang="en-US" b="1" dirty="0"/>
              <a:t>z</a:t>
            </a:r>
          </a:p>
        </p:txBody>
      </p:sp>
      <p:sp>
        <p:nvSpPr>
          <p:cNvPr id="36" name="Freeform 35"/>
          <p:cNvSpPr/>
          <p:nvPr/>
        </p:nvSpPr>
        <p:spPr>
          <a:xfrm>
            <a:off x="1653471" y="861140"/>
            <a:ext cx="3781430" cy="2377975"/>
          </a:xfrm>
          <a:custGeom>
            <a:avLst/>
            <a:gdLst>
              <a:gd name="connsiteX0" fmla="*/ 141059 w 1949086"/>
              <a:gd name="connsiteY0" fmla="*/ 262022 h 2452349"/>
              <a:gd name="connsiteX1" fmla="*/ 1948593 w 1949086"/>
              <a:gd name="connsiteY1" fmla="*/ 283287 h 2452349"/>
              <a:gd name="connsiteX2" fmla="*/ 321812 w 1949086"/>
              <a:gd name="connsiteY2" fmla="*/ 2452329 h 2452349"/>
              <a:gd name="connsiteX3" fmla="*/ 141059 w 1949086"/>
              <a:gd name="connsiteY3" fmla="*/ 262022 h 2452349"/>
            </a:gdLst>
            <a:ahLst/>
            <a:cxnLst>
              <a:cxn ang="0">
                <a:pos x="connsiteX0" y="connsiteY0"/>
              </a:cxn>
              <a:cxn ang="0">
                <a:pos x="connsiteX1" y="connsiteY1"/>
              </a:cxn>
              <a:cxn ang="0">
                <a:pos x="connsiteX2" y="connsiteY2"/>
              </a:cxn>
              <a:cxn ang="0">
                <a:pos x="connsiteX3" y="connsiteY3"/>
              </a:cxn>
            </a:cxnLst>
            <a:rect l="l" t="t" r="r" b="b"/>
            <a:pathLst>
              <a:path w="1949086" h="2452349">
                <a:moveTo>
                  <a:pt x="141059" y="262022"/>
                </a:moveTo>
                <a:cubicBezTo>
                  <a:pt x="412189" y="-99485"/>
                  <a:pt x="1918468" y="-81764"/>
                  <a:pt x="1948593" y="283287"/>
                </a:cubicBezTo>
                <a:cubicBezTo>
                  <a:pt x="1978718" y="648338"/>
                  <a:pt x="621296" y="2459417"/>
                  <a:pt x="321812" y="2452329"/>
                </a:cubicBezTo>
                <a:cubicBezTo>
                  <a:pt x="22328" y="2445241"/>
                  <a:pt x="-130071" y="623529"/>
                  <a:pt x="141059" y="262022"/>
                </a:cubicBezTo>
                <a:close/>
              </a:path>
            </a:pathLst>
          </a:custGeom>
          <a:solidFill>
            <a:schemeClr val="accent1">
              <a:alpha val="3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872340" y="1764268"/>
            <a:ext cx="1032660" cy="369332"/>
          </a:xfrm>
          <a:prstGeom prst="rect">
            <a:avLst/>
          </a:prstGeom>
          <a:noFill/>
        </p:spPr>
        <p:txBody>
          <a:bodyPr wrap="square" rtlCol="0">
            <a:spAutoFit/>
          </a:bodyPr>
          <a:lstStyle/>
          <a:p>
            <a:r>
              <a:rPr lang="en-US" b="1" dirty="0"/>
              <a:t>z=f(</a:t>
            </a:r>
            <a:r>
              <a:rPr lang="en-US" b="1" dirty="0" err="1"/>
              <a:t>x,y</a:t>
            </a:r>
            <a:r>
              <a:rPr lang="en-US" b="1" dirty="0"/>
              <a:t>)</a:t>
            </a:r>
          </a:p>
        </p:txBody>
      </p:sp>
      <p:sp>
        <p:nvSpPr>
          <p:cNvPr id="38" name="Oval 37"/>
          <p:cNvSpPr/>
          <p:nvPr/>
        </p:nvSpPr>
        <p:spPr>
          <a:xfrm>
            <a:off x="2215116" y="357634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1752600" y="3669268"/>
            <a:ext cx="992372" cy="369332"/>
          </a:xfrm>
          <a:prstGeom prst="rect">
            <a:avLst/>
          </a:prstGeom>
          <a:noFill/>
        </p:spPr>
        <p:txBody>
          <a:bodyPr wrap="square" rtlCol="0">
            <a:spAutoFit/>
          </a:bodyPr>
          <a:lstStyle/>
          <a:p>
            <a:r>
              <a:rPr lang="en-US" b="1" dirty="0"/>
              <a:t>(x</a:t>
            </a:r>
            <a:r>
              <a:rPr lang="en-US" b="1" baseline="-25000" dirty="0"/>
              <a:t>0</a:t>
            </a:r>
            <a:r>
              <a:rPr lang="en-US" b="1" dirty="0"/>
              <a:t>,y</a:t>
            </a:r>
            <a:r>
              <a:rPr lang="en-US" b="1" baseline="-25000" dirty="0"/>
              <a:t>0</a:t>
            </a:r>
            <a:r>
              <a:rPr lang="en-US" b="1" dirty="0"/>
              <a:t>)</a:t>
            </a:r>
          </a:p>
        </p:txBody>
      </p:sp>
      <p:cxnSp>
        <p:nvCxnSpPr>
          <p:cNvPr id="40" name="Straight Connector 39"/>
          <p:cNvCxnSpPr/>
          <p:nvPr/>
        </p:nvCxnSpPr>
        <p:spPr>
          <a:xfrm flipH="1" flipV="1">
            <a:off x="2269441" y="2743200"/>
            <a:ext cx="17521" cy="893804"/>
          </a:xfrm>
          <a:prstGeom prst="line">
            <a:avLst/>
          </a:prstGeom>
          <a:ln w="22225">
            <a:solidFill>
              <a:srgbClr val="C00000"/>
            </a:solidFill>
            <a:prstDash val="sysDash"/>
          </a:ln>
        </p:spPr>
        <p:style>
          <a:lnRef idx="1">
            <a:schemeClr val="accent1"/>
          </a:lnRef>
          <a:fillRef idx="0">
            <a:schemeClr val="accent1"/>
          </a:fillRef>
          <a:effectRef idx="0">
            <a:schemeClr val="accent1"/>
          </a:effectRef>
          <a:fontRef idx="minor">
            <a:schemeClr val="tx1"/>
          </a:fontRef>
        </p:style>
      </p:cxnSp>
      <p:sp>
        <p:nvSpPr>
          <p:cNvPr id="41" name="Oval 40"/>
          <p:cNvSpPr/>
          <p:nvPr/>
        </p:nvSpPr>
        <p:spPr>
          <a:xfrm>
            <a:off x="2185709" y="2587130"/>
            <a:ext cx="152400" cy="152400"/>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p:cNvSpPr txBox="1"/>
          <p:nvPr/>
        </p:nvSpPr>
        <p:spPr>
          <a:xfrm>
            <a:off x="1240938" y="2655633"/>
            <a:ext cx="1185060" cy="369332"/>
          </a:xfrm>
          <a:prstGeom prst="rect">
            <a:avLst/>
          </a:prstGeom>
          <a:noFill/>
        </p:spPr>
        <p:txBody>
          <a:bodyPr wrap="square" rtlCol="0">
            <a:spAutoFit/>
          </a:bodyPr>
          <a:lstStyle/>
          <a:p>
            <a:r>
              <a:rPr lang="en-US" b="1" dirty="0">
                <a:solidFill>
                  <a:srgbClr val="C00000"/>
                </a:solidFill>
              </a:rPr>
              <a:t>z=f(</a:t>
            </a:r>
            <a:r>
              <a:rPr lang="en-US" b="1" dirty="0"/>
              <a:t>x</a:t>
            </a:r>
            <a:r>
              <a:rPr lang="en-US" b="1" baseline="-25000" dirty="0"/>
              <a:t>0</a:t>
            </a:r>
            <a:r>
              <a:rPr lang="en-US" b="1" dirty="0"/>
              <a:t>,y</a:t>
            </a:r>
            <a:r>
              <a:rPr lang="en-US" b="1" baseline="-25000" dirty="0"/>
              <a:t>0</a:t>
            </a:r>
            <a:r>
              <a:rPr lang="en-US" b="1" dirty="0">
                <a:solidFill>
                  <a:srgbClr val="C00000"/>
                </a:solidFill>
              </a:rPr>
              <a:t>)</a:t>
            </a:r>
          </a:p>
        </p:txBody>
      </p:sp>
      <p:cxnSp>
        <p:nvCxnSpPr>
          <p:cNvPr id="81" name="Straight Arrow Connector 80"/>
          <p:cNvCxnSpPr/>
          <p:nvPr/>
        </p:nvCxnSpPr>
        <p:spPr>
          <a:xfrm>
            <a:off x="2345198" y="3639290"/>
            <a:ext cx="1617202" cy="51978"/>
          </a:xfrm>
          <a:prstGeom prst="straightConnector1">
            <a:avLst/>
          </a:prstGeom>
          <a:ln w="47625" cmpd="sng">
            <a:solidFill>
              <a:schemeClr val="accent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flipV="1">
            <a:off x="2284419" y="1486959"/>
            <a:ext cx="1656715" cy="1155105"/>
          </a:xfrm>
          <a:prstGeom prst="straightConnector1">
            <a:avLst/>
          </a:prstGeom>
          <a:ln w="47625" cmpd="sng">
            <a:solidFill>
              <a:srgbClr val="C00000"/>
            </a:solidFill>
            <a:prstDash val="solid"/>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9" name="TextBox 88"/>
              <p:cNvSpPr txBox="1"/>
              <p:nvPr/>
            </p:nvSpPr>
            <p:spPr>
              <a:xfrm>
                <a:off x="5650389" y="1265297"/>
                <a:ext cx="3276600" cy="1200329"/>
              </a:xfrm>
              <a:prstGeom prst="rect">
                <a:avLst/>
              </a:prstGeom>
              <a:noFill/>
              <a:ln w="28575">
                <a:solidFill>
                  <a:schemeClr val="accent1">
                    <a:shade val="95000"/>
                    <a:satMod val="105000"/>
                  </a:schemeClr>
                </a:solidFill>
              </a:ln>
            </p:spPr>
            <p:txBody>
              <a:bodyPr wrap="square" rtlCol="0">
                <a:spAutoFit/>
              </a:bodyPr>
              <a:lstStyle/>
              <a:p>
                <a:r>
                  <a:rPr lang="en-US" b="1" dirty="0"/>
                  <a:t>Finally,we can ask:</a:t>
                </a:r>
              </a:p>
              <a:p>
                <a:r>
                  <a:rPr lang="en-US" b="1" dirty="0"/>
                  <a:t>  “Standing at input point (x</a:t>
                </a:r>
                <a:r>
                  <a:rPr lang="en-US" b="1" baseline="-25000" dirty="0"/>
                  <a:t>0</a:t>
                </a:r>
                <a:r>
                  <a:rPr lang="en-US" b="1" dirty="0"/>
                  <a:t>,y</a:t>
                </a:r>
                <a:r>
                  <a:rPr lang="en-US" b="1" baseline="-25000" dirty="0"/>
                  <a:t>0</a:t>
                </a:r>
                <a:r>
                  <a:rPr lang="en-US" b="1" dirty="0"/>
                  <a:t>), what input direction gives  the maximal change in f(</a:t>
                </a:r>
                <a:r>
                  <a:rPr lang="en-US" b="1" dirty="0" err="1"/>
                  <a:t>x,y</a:t>
                </a:r>
                <a:r>
                  <a:rPr lang="en-US" b="1" dirty="0"/>
                  <a:t>)</a:t>
                </a:r>
                <a14:m>
                  <m:oMath xmlns:m="http://schemas.openxmlformats.org/officeDocument/2006/math">
                    <m:r>
                      <a:rPr lang="en-US" b="1" i="1" smtClean="0">
                        <a:latin typeface="Cambria Math"/>
                        <a:ea typeface="Cambria Math"/>
                      </a:rPr>
                      <m:t>?" </m:t>
                    </m:r>
                  </m:oMath>
                </a14:m>
                <a:r>
                  <a:rPr lang="en-US" b="1" baseline="30000" dirty="0"/>
                  <a:t> </a:t>
                </a:r>
              </a:p>
            </p:txBody>
          </p:sp>
        </mc:Choice>
        <mc:Fallback xmlns="">
          <p:sp>
            <p:nvSpPr>
              <p:cNvPr id="89" name="TextBox 88"/>
              <p:cNvSpPr txBox="1">
                <a:spLocks noRot="1" noChangeAspect="1" noMove="1" noResize="1" noEditPoints="1" noAdjustHandles="1" noChangeArrowheads="1" noChangeShapeType="1" noTextEdit="1"/>
              </p:cNvSpPr>
              <p:nvPr/>
            </p:nvSpPr>
            <p:spPr>
              <a:xfrm>
                <a:off x="5650389" y="1265297"/>
                <a:ext cx="3276600" cy="1200329"/>
              </a:xfrm>
              <a:prstGeom prst="rect">
                <a:avLst/>
              </a:prstGeom>
              <a:blipFill rotWithShape="1">
                <a:blip r:embed="rId11"/>
                <a:stretch>
                  <a:fillRect l="-1292" t="-1493" r="-1661" b="-5970"/>
                </a:stretch>
              </a:blipFill>
              <a:ln w="28575">
                <a:solidFill>
                  <a:schemeClr val="accent1">
                    <a:shade val="95000"/>
                    <a:satMod val="105000"/>
                  </a:schemeClr>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0" name="TextBox 89"/>
              <p:cNvSpPr txBox="1"/>
              <p:nvPr/>
            </p:nvSpPr>
            <p:spPr>
              <a:xfrm>
                <a:off x="58217" y="4191000"/>
                <a:ext cx="5130101" cy="731520"/>
              </a:xfrm>
              <a:prstGeom prst="rect">
                <a:avLst/>
              </a:prstGeom>
              <a:noFill/>
              <a:ln w="28575">
                <a:solidFill>
                  <a:schemeClr val="accent1">
                    <a:shade val="95000"/>
                    <a:satMod val="105000"/>
                  </a:schemeClr>
                </a:solidFill>
              </a:ln>
            </p:spPr>
            <p:txBody>
              <a:bodyPr wrap="square" rtlCol="0">
                <a:spAutoFit/>
              </a:bodyPr>
              <a:lstStyle/>
              <a:p>
                <a:r>
                  <a:rPr lang="en-US" b="1" dirty="0"/>
                  <a:t>The answer is to move in the gradient direction </a:t>
                </a:r>
              </a:p>
              <a:p>
                <a:r>
                  <a:rPr lang="en-US" b="1" dirty="0"/>
                  <a:t>  </a:t>
                </a:r>
                <a14:m>
                  <m:oMath xmlns:m="http://schemas.openxmlformats.org/officeDocument/2006/math">
                    <m:r>
                      <a:rPr lang="en-US" b="1" i="1" smtClean="0">
                        <a:latin typeface="Cambria Math"/>
                        <a:ea typeface="Cambria Math"/>
                      </a:rPr>
                      <m:t> </m:t>
                    </m:r>
                  </m:oMath>
                </a14:m>
                <a:r>
                  <a:rPr lang="en-US" b="1" baseline="30000" dirty="0"/>
                  <a:t> </a:t>
                </a:r>
              </a:p>
            </p:txBody>
          </p:sp>
        </mc:Choice>
        <mc:Fallback xmlns="">
          <p:sp>
            <p:nvSpPr>
              <p:cNvPr id="90" name="TextBox 89"/>
              <p:cNvSpPr txBox="1">
                <a:spLocks noRot="1" noChangeAspect="1" noMove="1" noResize="1" noEditPoints="1" noAdjustHandles="1" noChangeArrowheads="1" noChangeShapeType="1" noTextEdit="1"/>
              </p:cNvSpPr>
              <p:nvPr/>
            </p:nvSpPr>
            <p:spPr>
              <a:xfrm>
                <a:off x="58217" y="4191000"/>
                <a:ext cx="5130101" cy="731520"/>
              </a:xfrm>
              <a:prstGeom prst="rect">
                <a:avLst/>
              </a:prstGeom>
              <a:blipFill rotWithShape="1">
                <a:blip r:embed="rId12"/>
                <a:stretch>
                  <a:fillRect l="-827" t="-2400"/>
                </a:stretch>
              </a:blipFill>
              <a:ln w="28575">
                <a:solidFill>
                  <a:schemeClr val="accent1">
                    <a:shade val="95000"/>
                    <a:satMod val="105000"/>
                  </a:schemeClr>
                </a:solidFill>
              </a:ln>
            </p:spPr>
            <p:txBody>
              <a:bodyPr/>
              <a:lstStyle/>
              <a:p>
                <a:r>
                  <a:rPr lang="en-US">
                    <a:noFill/>
                  </a:rPr>
                  <a:t> </a:t>
                </a:r>
              </a:p>
            </p:txBody>
          </p:sp>
        </mc:Fallback>
      </mc:AlternateContent>
      <p:sp>
        <p:nvSpPr>
          <p:cNvPr id="92" name="TextBox 91"/>
          <p:cNvSpPr txBox="1"/>
          <p:nvPr/>
        </p:nvSpPr>
        <p:spPr>
          <a:xfrm>
            <a:off x="142537" y="5189066"/>
            <a:ext cx="8778240" cy="457200"/>
          </a:xfrm>
          <a:prstGeom prst="rect">
            <a:avLst/>
          </a:prstGeom>
          <a:noFill/>
          <a:ln w="28575">
            <a:solidFill>
              <a:schemeClr val="accent1">
                <a:shade val="95000"/>
                <a:satMod val="105000"/>
              </a:schemeClr>
            </a:solidFill>
          </a:ln>
        </p:spPr>
        <p:txBody>
          <a:bodyPr wrap="square" rtlCol="0">
            <a:spAutoFit/>
          </a:bodyPr>
          <a:lstStyle/>
          <a:p>
            <a:r>
              <a:rPr lang="en-US" b="1" dirty="0"/>
              <a:t>Why? Because </a:t>
            </a:r>
          </a:p>
          <a:p>
            <a:r>
              <a:rPr lang="en-US" b="1" dirty="0"/>
              <a:t>     </a:t>
            </a:r>
          </a:p>
        </p:txBody>
      </p:sp>
      <p:sp>
        <p:nvSpPr>
          <p:cNvPr id="93" name="TextBox 92"/>
          <p:cNvSpPr txBox="1"/>
          <p:nvPr/>
        </p:nvSpPr>
        <p:spPr>
          <a:xfrm>
            <a:off x="8077200" y="6196270"/>
            <a:ext cx="495300" cy="369332"/>
          </a:xfrm>
          <a:prstGeom prst="rect">
            <a:avLst/>
          </a:prstGeom>
          <a:noFill/>
        </p:spPr>
        <p:txBody>
          <a:bodyPr wrap="square" rtlCol="0">
            <a:spAutoFit/>
          </a:bodyPr>
          <a:lstStyle/>
          <a:p>
            <a:r>
              <a:rPr lang="en-US" b="1" dirty="0">
                <a:solidFill>
                  <a:schemeClr val="accent3">
                    <a:lumMod val="50000"/>
                  </a:schemeClr>
                </a:solidFill>
                <a:latin typeface="GreekC" panose="00000400000000000000" pitchFamily="2" charset="0"/>
                <a:cs typeface="GreekC" panose="00000400000000000000" pitchFamily="2" charset="0"/>
              </a:rPr>
              <a:t>Ѳ</a:t>
            </a:r>
          </a:p>
        </p:txBody>
      </p:sp>
      <p:cxnSp>
        <p:nvCxnSpPr>
          <p:cNvPr id="94" name="Straight Connector 93"/>
          <p:cNvCxnSpPr/>
          <p:nvPr/>
        </p:nvCxnSpPr>
        <p:spPr>
          <a:xfrm flipV="1">
            <a:off x="3887843" y="1508225"/>
            <a:ext cx="0" cy="2189721"/>
          </a:xfrm>
          <a:prstGeom prst="line">
            <a:avLst/>
          </a:prstGeom>
          <a:ln w="22225">
            <a:solidFill>
              <a:srgbClr val="C00000"/>
            </a:solidFill>
            <a:prstDash val="sysDash"/>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custDataLst>
              <p:tags r:id="rId1"/>
            </p:custDataLst>
          </p:nvPr>
        </p:nvPicPr>
        <p:blipFill>
          <a:blip r:embed="rId13" cstate="print">
            <a:extLst>
              <a:ext uri="{28A0092B-C50C-407E-A947-70E740481C1C}">
                <a14:useLocalDpi xmlns:a14="http://schemas.microsoft.com/office/drawing/2010/main" val="0"/>
              </a:ext>
            </a:extLst>
          </a:blip>
          <a:stretch>
            <a:fillRect/>
          </a:stretch>
        </p:blipFill>
        <p:spPr>
          <a:xfrm>
            <a:off x="847630" y="4535805"/>
            <a:ext cx="3495770" cy="341486"/>
          </a:xfrm>
          <a:prstGeom prst="rect">
            <a:avLst/>
          </a:prstGeom>
        </p:spPr>
      </p:pic>
      <p:pic>
        <p:nvPicPr>
          <p:cNvPr id="8" name="Picture 7"/>
          <p:cNvPicPr>
            <a:picLocks noChangeAspect="1"/>
          </p:cNvPicPr>
          <p:nvPr>
            <p:custDataLst>
              <p:tags r:id="rId2"/>
            </p:custDataLst>
          </p:nvPr>
        </p:nvPicPr>
        <p:blipFill>
          <a:blip r:embed="rId14" cstate="print">
            <a:extLst>
              <a:ext uri="{28A0092B-C50C-407E-A947-70E740481C1C}">
                <a14:useLocalDpi xmlns:a14="http://schemas.microsoft.com/office/drawing/2010/main" val="0"/>
              </a:ext>
            </a:extLst>
          </a:blip>
          <a:stretch>
            <a:fillRect/>
          </a:stretch>
        </p:blipFill>
        <p:spPr>
          <a:xfrm>
            <a:off x="1866900" y="5236691"/>
            <a:ext cx="3558222" cy="274320"/>
          </a:xfrm>
          <a:prstGeom prst="rect">
            <a:avLst/>
          </a:prstGeom>
        </p:spPr>
      </p:pic>
      <p:sp>
        <p:nvSpPr>
          <p:cNvPr id="9" name="TextBox 8"/>
          <p:cNvSpPr txBox="1"/>
          <p:nvPr/>
        </p:nvSpPr>
        <p:spPr>
          <a:xfrm>
            <a:off x="5581650" y="5200888"/>
            <a:ext cx="3200400" cy="369332"/>
          </a:xfrm>
          <a:prstGeom prst="rect">
            <a:avLst/>
          </a:prstGeom>
          <a:noFill/>
        </p:spPr>
        <p:txBody>
          <a:bodyPr wrap="square" rtlCol="0">
            <a:spAutoFit/>
          </a:bodyPr>
          <a:lstStyle/>
          <a:p>
            <a:r>
              <a:rPr lang="en-US" b="1" dirty="0"/>
              <a:t>is biggest when  </a:t>
            </a:r>
          </a:p>
        </p:txBody>
      </p:sp>
      <p:pic>
        <p:nvPicPr>
          <p:cNvPr id="10" name="Picture 9"/>
          <p:cNvPicPr>
            <a:picLocks noChangeAspect="1"/>
          </p:cNvPicPr>
          <p:nvPr>
            <p:custDataLst>
              <p:tags r:id="rId3"/>
            </p:custDataLst>
          </p:nvPr>
        </p:nvPicPr>
        <p:blipFill>
          <a:blip r:embed="rId15" cstate="print">
            <a:extLst>
              <a:ext uri="{28A0092B-C50C-407E-A947-70E740481C1C}">
                <a14:useLocalDpi xmlns:a14="http://schemas.microsoft.com/office/drawing/2010/main" val="0"/>
              </a:ext>
            </a:extLst>
          </a:blip>
          <a:stretch>
            <a:fillRect/>
          </a:stretch>
        </p:blipFill>
        <p:spPr>
          <a:xfrm>
            <a:off x="7524750" y="5303520"/>
            <a:ext cx="848914" cy="163200"/>
          </a:xfrm>
          <a:prstGeom prst="rect">
            <a:avLst/>
          </a:prstGeom>
        </p:spPr>
      </p:pic>
      <p:pic>
        <p:nvPicPr>
          <p:cNvPr id="95" name="Picture 94"/>
          <p:cNvPicPr>
            <a:picLocks noChangeAspect="1"/>
          </p:cNvPicPr>
          <p:nvPr>
            <p:custDataLst>
              <p:tags r:id="rId4"/>
            </p:custDataLst>
          </p:nvPr>
        </p:nvPicPr>
        <p:blipFill>
          <a:blip r:embed="rId13" cstate="print">
            <a:extLst>
              <a:ext uri="{28A0092B-C50C-407E-A947-70E740481C1C}">
                <a14:useLocalDpi xmlns:a14="http://schemas.microsoft.com/office/drawing/2010/main" val="0"/>
              </a:ext>
            </a:extLst>
          </a:blip>
          <a:stretch>
            <a:fillRect/>
          </a:stretch>
        </p:blipFill>
        <p:spPr>
          <a:xfrm>
            <a:off x="4029962" y="3468547"/>
            <a:ext cx="3495770" cy="341486"/>
          </a:xfrm>
          <a:prstGeom prst="rect">
            <a:avLst/>
          </a:prstGeom>
        </p:spPr>
      </p:pic>
      <p:sp>
        <p:nvSpPr>
          <p:cNvPr id="2" name="TextBox 1"/>
          <p:cNvSpPr txBox="1"/>
          <p:nvPr/>
        </p:nvSpPr>
        <p:spPr>
          <a:xfrm>
            <a:off x="419164" y="5753100"/>
            <a:ext cx="7705661" cy="369332"/>
          </a:xfrm>
          <a:prstGeom prst="rect">
            <a:avLst/>
          </a:prstGeom>
          <a:noFill/>
        </p:spPr>
        <p:txBody>
          <a:bodyPr wrap="square" rtlCol="0">
            <a:spAutoFit/>
          </a:bodyPr>
          <a:lstStyle/>
          <a:p>
            <a:r>
              <a:rPr lang="en-US" dirty="0"/>
              <a:t>And when                    , then              so             and       point in the same direction    </a:t>
            </a:r>
          </a:p>
        </p:txBody>
      </p:sp>
      <p:pic>
        <p:nvPicPr>
          <p:cNvPr id="42" name="Picture 41"/>
          <p:cNvPicPr>
            <a:picLocks noChangeAspect="1"/>
          </p:cNvPicPr>
          <p:nvPr>
            <p:custDataLst>
              <p:tags r:id="rId5"/>
            </p:custDataLst>
          </p:nvPr>
        </p:nvPicPr>
        <p:blipFill>
          <a:blip r:embed="rId15" cstate="print">
            <a:extLst>
              <a:ext uri="{28A0092B-C50C-407E-A947-70E740481C1C}">
                <a14:useLocalDpi xmlns:a14="http://schemas.microsoft.com/office/drawing/2010/main" val="0"/>
              </a:ext>
            </a:extLst>
          </a:blip>
          <a:stretch>
            <a:fillRect/>
          </a:stretch>
        </p:blipFill>
        <p:spPr>
          <a:xfrm>
            <a:off x="1600200" y="5848350"/>
            <a:ext cx="848914" cy="163200"/>
          </a:xfrm>
          <a:prstGeom prst="rect">
            <a:avLst/>
          </a:prstGeom>
        </p:spPr>
      </p:pic>
      <p:pic>
        <p:nvPicPr>
          <p:cNvPr id="3" name="Picture 2"/>
          <p:cNvPicPr>
            <a:picLocks noChangeAspect="1"/>
          </p:cNvPicPr>
          <p:nvPr>
            <p:custDataLst>
              <p:tags r:id="rId6"/>
            </p:custDataLst>
          </p:nvPr>
        </p:nvPicPr>
        <p:blipFill>
          <a:blip r:embed="rId16" cstate="print">
            <a:extLst>
              <a:ext uri="{28A0092B-C50C-407E-A947-70E740481C1C}">
                <a14:useLocalDpi xmlns:a14="http://schemas.microsoft.com/office/drawing/2010/main" val="0"/>
              </a:ext>
            </a:extLst>
          </a:blip>
          <a:stretch>
            <a:fillRect/>
          </a:stretch>
        </p:blipFill>
        <p:spPr>
          <a:xfrm>
            <a:off x="3190875" y="5867400"/>
            <a:ext cx="514286" cy="165943"/>
          </a:xfrm>
          <a:prstGeom prst="rect">
            <a:avLst/>
          </a:prstGeom>
        </p:spPr>
      </p:pic>
      <p:pic>
        <p:nvPicPr>
          <p:cNvPr id="6" name="Picture 5"/>
          <p:cNvPicPr>
            <a:picLocks noChangeAspect="1"/>
          </p:cNvPicPr>
          <p:nvPr>
            <p:custDataLst>
              <p:tags r:id="rId7"/>
            </p:custDataLst>
          </p:nvPr>
        </p:nvPicPr>
        <p:blipFill>
          <a:blip r:embed="rId17" cstate="print">
            <a:extLst>
              <a:ext uri="{28A0092B-C50C-407E-A947-70E740481C1C}">
                <a14:useLocalDpi xmlns:a14="http://schemas.microsoft.com/office/drawing/2010/main" val="0"/>
              </a:ext>
            </a:extLst>
          </a:blip>
          <a:stretch>
            <a:fillRect/>
          </a:stretch>
        </p:blipFill>
        <p:spPr>
          <a:xfrm>
            <a:off x="4165595" y="5857875"/>
            <a:ext cx="305829" cy="207086"/>
          </a:xfrm>
          <a:prstGeom prst="rect">
            <a:avLst/>
          </a:prstGeom>
        </p:spPr>
      </p:pic>
      <p:pic>
        <p:nvPicPr>
          <p:cNvPr id="11" name="Picture 10"/>
          <p:cNvPicPr>
            <a:picLocks noChangeAspect="1"/>
          </p:cNvPicPr>
          <p:nvPr>
            <p:custDataLst>
              <p:tags r:id="rId8"/>
            </p:custDataLst>
          </p:nvPr>
        </p:nvPicPr>
        <p:blipFill>
          <a:blip r:embed="rId18" cstate="print">
            <a:extLst>
              <a:ext uri="{28A0092B-C50C-407E-A947-70E740481C1C}">
                <a14:useLocalDpi xmlns:a14="http://schemas.microsoft.com/office/drawing/2010/main" val="0"/>
              </a:ext>
            </a:extLst>
          </a:blip>
          <a:stretch>
            <a:fillRect/>
          </a:stretch>
        </p:blipFill>
        <p:spPr>
          <a:xfrm>
            <a:off x="5140168" y="5835155"/>
            <a:ext cx="134400" cy="165943"/>
          </a:xfrm>
          <a:prstGeom prst="rect">
            <a:avLst/>
          </a:prstGeom>
        </p:spPr>
      </p:pic>
    </p:spTree>
    <p:extLst>
      <p:ext uri="{BB962C8B-B14F-4D97-AF65-F5344CB8AC3E}">
        <p14:creationId xmlns:p14="http://schemas.microsoft.com/office/powerpoint/2010/main" val="2823588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8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9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8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9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92"/>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93"/>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94"/>
                                        </p:tgtEl>
                                        <p:attrNameLst>
                                          <p:attrName>style.visibility</p:attrName>
                                        </p:attrNameLst>
                                      </p:cBhvr>
                                      <p:to>
                                        <p:strVal val="visible"/>
                                      </p:to>
                                    </p:set>
                                  </p:childTnLst>
                                </p:cTn>
                              </p:par>
                              <p:par>
                                <p:cTn id="65" presetID="10" presetClass="exit" presetSubtype="0" fill="hold" nodeType="withEffect">
                                  <p:stCondLst>
                                    <p:cond delay="0"/>
                                  </p:stCondLst>
                                  <p:childTnLst>
                                    <p:animEffect transition="out" filter="fade">
                                      <p:cBhvr>
                                        <p:cTn id="66" dur="500"/>
                                        <p:tgtEl>
                                          <p:spTgt spid="94"/>
                                        </p:tgtEl>
                                      </p:cBhvr>
                                    </p:animEffect>
                                    <p:set>
                                      <p:cBhvr>
                                        <p:cTn id="67" dur="1" fill="hold">
                                          <p:stCondLst>
                                            <p:cond delay="499"/>
                                          </p:stCondLst>
                                        </p:cTn>
                                        <p:tgtEl>
                                          <p:spTgt spid="94"/>
                                        </p:tgtEl>
                                        <p:attrNameLst>
                                          <p:attrName>style.visibility</p:attrName>
                                        </p:attrNameLst>
                                      </p:cBhvr>
                                      <p:to>
                                        <p:strVal val="hidden"/>
                                      </p:to>
                                    </p:set>
                                  </p:childTnLst>
                                </p:cTn>
                              </p:par>
                              <p:par>
                                <p:cTn id="68" presetID="1" presetClass="entr" presetSubtype="0" fill="hold" nodeType="withEffect">
                                  <p:stCondLst>
                                    <p:cond delay="0"/>
                                  </p:stCondLst>
                                  <p:childTnLst>
                                    <p:set>
                                      <p:cBhvr>
                                        <p:cTn id="69" dur="1" fill="hold">
                                          <p:stCondLst>
                                            <p:cond delay="0"/>
                                          </p:stCondLst>
                                        </p:cTn>
                                        <p:tgtEl>
                                          <p:spTgt spid="8"/>
                                        </p:tgtEl>
                                        <p:attrNameLst>
                                          <p:attrName>style.visibility</p:attrName>
                                        </p:attrNameLst>
                                      </p:cBhvr>
                                      <p:to>
                                        <p:strVal val="visible"/>
                                      </p:to>
                                    </p:set>
                                  </p:childTnLst>
                                </p:cTn>
                              </p:par>
                              <p:par>
                                <p:cTn id="70" presetID="1" presetClass="entr" presetSubtype="0" fill="hold" nodeType="withEffect">
                                  <p:stCondLst>
                                    <p:cond delay="0"/>
                                  </p:stCondLst>
                                  <p:childTnLst>
                                    <p:set>
                                      <p:cBhvr>
                                        <p:cTn id="71" dur="1" fill="hold">
                                          <p:stCondLst>
                                            <p:cond delay="0"/>
                                          </p:stCondLst>
                                        </p:cTn>
                                        <p:tgtEl>
                                          <p:spTgt spid="10"/>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9"/>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grpId="0" nodeType="clickEffect">
                                  <p:stCondLst>
                                    <p:cond delay="0"/>
                                  </p:stCondLst>
                                  <p:childTnLst>
                                    <p:set>
                                      <p:cBhvr>
                                        <p:cTn id="77" dur="1" fill="hold">
                                          <p:stCondLst>
                                            <p:cond delay="0"/>
                                          </p:stCondLst>
                                        </p:cTn>
                                        <p:tgtEl>
                                          <p:spTgt spid="2"/>
                                        </p:tgtEl>
                                        <p:attrNameLst>
                                          <p:attrName>style.visibility</p:attrName>
                                        </p:attrNameLst>
                                      </p:cBhvr>
                                      <p:to>
                                        <p:strVal val="visible"/>
                                      </p:to>
                                    </p:set>
                                  </p:childTnLst>
                                </p:cTn>
                              </p:par>
                              <p:par>
                                <p:cTn id="78" presetID="1" presetClass="entr" presetSubtype="0" fill="hold" nodeType="withEffect">
                                  <p:stCondLst>
                                    <p:cond delay="0"/>
                                  </p:stCondLst>
                                  <p:childTnLst>
                                    <p:set>
                                      <p:cBhvr>
                                        <p:cTn id="79" dur="1" fill="hold">
                                          <p:stCondLst>
                                            <p:cond delay="0"/>
                                          </p:stCondLst>
                                        </p:cTn>
                                        <p:tgtEl>
                                          <p:spTgt spid="3"/>
                                        </p:tgtEl>
                                        <p:attrNameLst>
                                          <p:attrName>style.visibility</p:attrName>
                                        </p:attrNameLst>
                                      </p:cBhvr>
                                      <p:to>
                                        <p:strVal val="visible"/>
                                      </p:to>
                                    </p:set>
                                  </p:childTnLst>
                                </p:cTn>
                              </p:par>
                              <p:par>
                                <p:cTn id="80" presetID="1" presetClass="entr" presetSubtype="0" fill="hold" nodeType="withEffect">
                                  <p:stCondLst>
                                    <p:cond delay="0"/>
                                  </p:stCondLst>
                                  <p:childTnLst>
                                    <p:set>
                                      <p:cBhvr>
                                        <p:cTn id="81" dur="1" fill="hold">
                                          <p:stCondLst>
                                            <p:cond delay="0"/>
                                          </p:stCondLst>
                                        </p:cTn>
                                        <p:tgtEl>
                                          <p:spTgt spid="42"/>
                                        </p:tgtEl>
                                        <p:attrNameLst>
                                          <p:attrName>style.visibility</p:attrName>
                                        </p:attrNameLst>
                                      </p:cBhvr>
                                      <p:to>
                                        <p:strVal val="visible"/>
                                      </p:to>
                                    </p:set>
                                  </p:childTnLst>
                                </p:cTn>
                              </p:par>
                              <p:par>
                                <p:cTn id="82" presetID="1" presetClass="entr" presetSubtype="0" fill="hold" nodeType="withEffect">
                                  <p:stCondLst>
                                    <p:cond delay="0"/>
                                  </p:stCondLst>
                                  <p:childTnLst>
                                    <p:set>
                                      <p:cBhvr>
                                        <p:cTn id="83" dur="1" fill="hold">
                                          <p:stCondLst>
                                            <p:cond delay="0"/>
                                          </p:stCondLst>
                                        </p:cTn>
                                        <p:tgtEl>
                                          <p:spTgt spid="6"/>
                                        </p:tgtEl>
                                        <p:attrNameLst>
                                          <p:attrName>style.visibility</p:attrName>
                                        </p:attrNameLst>
                                      </p:cBhvr>
                                      <p:to>
                                        <p:strVal val="visible"/>
                                      </p:to>
                                    </p:set>
                                  </p:childTnLst>
                                </p:cTn>
                              </p:par>
                              <p:par>
                                <p:cTn id="84" presetID="1" presetClass="entr" presetSubtype="0" fill="hold" nodeType="withEffect">
                                  <p:stCondLst>
                                    <p:cond delay="0"/>
                                  </p:stCondLst>
                                  <p:childTnLst>
                                    <p:set>
                                      <p:cBhvr>
                                        <p:cTn id="85"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P spid="35" grpId="0"/>
      <p:bldP spid="36" grpId="0" animBg="1"/>
      <p:bldP spid="37" grpId="0"/>
      <p:bldP spid="38" grpId="0" animBg="1"/>
      <p:bldP spid="39" grpId="0"/>
      <p:bldP spid="41" grpId="0" animBg="1"/>
      <p:bldP spid="64" grpId="0"/>
      <p:bldP spid="89" grpId="0" animBg="1"/>
      <p:bldP spid="90" grpId="0" animBg="1"/>
      <p:bldP spid="92" grpId="0" animBg="1"/>
      <p:bldP spid="93" grpId="0"/>
      <p:bldP spid="9"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525" y="6119336"/>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9" name="TextBox 48"/>
          <p:cNvSpPr txBox="1"/>
          <p:nvPr/>
        </p:nvSpPr>
        <p:spPr>
          <a:xfrm>
            <a:off x="-1192"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29" name="Rectangle 28"/>
          <p:cNvSpPr/>
          <p:nvPr/>
        </p:nvSpPr>
        <p:spPr>
          <a:xfrm>
            <a:off x="3581400" y="376535"/>
            <a:ext cx="1510285" cy="461665"/>
          </a:xfrm>
          <a:prstGeom prst="rect">
            <a:avLst/>
          </a:prstGeom>
        </p:spPr>
        <p:txBody>
          <a:bodyPr wrap="none">
            <a:spAutoFit/>
          </a:bodyPr>
          <a:lstStyle/>
          <a:p>
            <a:r>
              <a:rPr lang="en-US" sz="2400" b="1" dirty="0">
                <a:solidFill>
                  <a:srgbClr val="0070C0"/>
                </a:solidFill>
              </a:rPr>
              <a:t>Level Sets </a:t>
            </a:r>
          </a:p>
        </p:txBody>
      </p:sp>
      <p:cxnSp>
        <p:nvCxnSpPr>
          <p:cNvPr id="30" name="Straight Arrow Connector 29"/>
          <p:cNvCxnSpPr/>
          <p:nvPr/>
        </p:nvCxnSpPr>
        <p:spPr>
          <a:xfrm>
            <a:off x="1907338" y="3176859"/>
            <a:ext cx="2395469" cy="937941"/>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001930" y="4114800"/>
            <a:ext cx="413468" cy="369332"/>
          </a:xfrm>
          <a:prstGeom prst="rect">
            <a:avLst/>
          </a:prstGeom>
          <a:noFill/>
        </p:spPr>
        <p:txBody>
          <a:bodyPr wrap="square" rtlCol="0">
            <a:spAutoFit/>
          </a:bodyPr>
          <a:lstStyle/>
          <a:p>
            <a:r>
              <a:rPr lang="en-US" b="1" dirty="0"/>
              <a:t>x</a:t>
            </a:r>
          </a:p>
        </p:txBody>
      </p:sp>
      <p:cxnSp>
        <p:nvCxnSpPr>
          <p:cNvPr id="32" name="Straight Arrow Connector 31"/>
          <p:cNvCxnSpPr>
            <a:endCxn id="33" idx="1"/>
          </p:cNvCxnSpPr>
          <p:nvPr/>
        </p:nvCxnSpPr>
        <p:spPr>
          <a:xfrm flipV="1">
            <a:off x="1907338" y="2612433"/>
            <a:ext cx="2555994" cy="564428"/>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463332" y="2427767"/>
            <a:ext cx="413468" cy="369332"/>
          </a:xfrm>
          <a:prstGeom prst="rect">
            <a:avLst/>
          </a:prstGeom>
          <a:noFill/>
        </p:spPr>
        <p:txBody>
          <a:bodyPr wrap="square" rtlCol="0">
            <a:spAutoFit/>
          </a:bodyPr>
          <a:lstStyle/>
          <a:p>
            <a:r>
              <a:rPr lang="en-US" b="1" dirty="0"/>
              <a:t>y</a:t>
            </a:r>
          </a:p>
        </p:txBody>
      </p:sp>
      <p:cxnSp>
        <p:nvCxnSpPr>
          <p:cNvPr id="34" name="Straight Arrow Connector 33"/>
          <p:cNvCxnSpPr/>
          <p:nvPr/>
        </p:nvCxnSpPr>
        <p:spPr>
          <a:xfrm flipV="1">
            <a:off x="1916283" y="685800"/>
            <a:ext cx="0" cy="2468880"/>
          </a:xfrm>
          <a:prstGeom prst="straightConnector1">
            <a:avLst/>
          </a:prstGeom>
          <a:ln w="349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1981200" y="609600"/>
            <a:ext cx="413468" cy="369332"/>
          </a:xfrm>
          <a:prstGeom prst="rect">
            <a:avLst/>
          </a:prstGeom>
          <a:noFill/>
        </p:spPr>
        <p:txBody>
          <a:bodyPr wrap="square" rtlCol="0">
            <a:spAutoFit/>
          </a:bodyPr>
          <a:lstStyle/>
          <a:p>
            <a:r>
              <a:rPr lang="en-US" b="1" dirty="0"/>
              <a:t>z</a:t>
            </a:r>
          </a:p>
        </p:txBody>
      </p:sp>
      <p:sp>
        <p:nvSpPr>
          <p:cNvPr id="36" name="Freeform 35"/>
          <p:cNvSpPr/>
          <p:nvPr/>
        </p:nvSpPr>
        <p:spPr>
          <a:xfrm>
            <a:off x="149400" y="772632"/>
            <a:ext cx="3678206" cy="2404731"/>
          </a:xfrm>
          <a:custGeom>
            <a:avLst/>
            <a:gdLst>
              <a:gd name="connsiteX0" fmla="*/ 0 w 2456121"/>
              <a:gd name="connsiteY0" fmla="*/ 0 h 1584253"/>
              <a:gd name="connsiteX1" fmla="*/ 1212111 w 2456121"/>
              <a:gd name="connsiteY1" fmla="*/ 1584251 h 1584253"/>
              <a:gd name="connsiteX2" fmla="*/ 2456121 w 2456121"/>
              <a:gd name="connsiteY2" fmla="*/ 10632 h 1584253"/>
            </a:gdLst>
            <a:ahLst/>
            <a:cxnLst>
              <a:cxn ang="0">
                <a:pos x="connsiteX0" y="connsiteY0"/>
              </a:cxn>
              <a:cxn ang="0">
                <a:pos x="connsiteX1" y="connsiteY1"/>
              </a:cxn>
              <a:cxn ang="0">
                <a:pos x="connsiteX2" y="connsiteY2"/>
              </a:cxn>
            </a:cxnLst>
            <a:rect l="l" t="t" r="r" b="b"/>
            <a:pathLst>
              <a:path w="2456121" h="1584253">
                <a:moveTo>
                  <a:pt x="0" y="0"/>
                </a:moveTo>
                <a:cubicBezTo>
                  <a:pt x="401379" y="791239"/>
                  <a:pt x="802758" y="1582479"/>
                  <a:pt x="1212111" y="1584251"/>
                </a:cubicBezTo>
                <a:cubicBezTo>
                  <a:pt x="1621464" y="1586023"/>
                  <a:pt x="2038792" y="798327"/>
                  <a:pt x="2456121" y="10632"/>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372608" y="696433"/>
            <a:ext cx="2632860" cy="369332"/>
          </a:xfrm>
          <a:prstGeom prst="rect">
            <a:avLst/>
          </a:prstGeom>
          <a:noFill/>
        </p:spPr>
        <p:txBody>
          <a:bodyPr wrap="square" rtlCol="0">
            <a:spAutoFit/>
          </a:bodyPr>
          <a:lstStyle/>
          <a:p>
            <a:r>
              <a:rPr lang="en-US" b="1" dirty="0"/>
              <a:t>z=f(</a:t>
            </a:r>
            <a:r>
              <a:rPr lang="en-US" b="1" dirty="0" err="1"/>
              <a:t>x,y</a:t>
            </a:r>
            <a:r>
              <a:rPr lang="en-US" b="1" dirty="0"/>
              <a:t>)=x</a:t>
            </a:r>
            <a:r>
              <a:rPr lang="en-US" b="1" baseline="30000" dirty="0"/>
              <a:t>2</a:t>
            </a:r>
            <a:r>
              <a:rPr lang="en-US" b="1" dirty="0"/>
              <a:t>+y</a:t>
            </a:r>
            <a:r>
              <a:rPr lang="en-US" b="1" baseline="30000" dirty="0"/>
              <a:t>2</a:t>
            </a:r>
          </a:p>
        </p:txBody>
      </p:sp>
      <p:sp>
        <p:nvSpPr>
          <p:cNvPr id="38" name="Oval 37"/>
          <p:cNvSpPr/>
          <p:nvPr/>
        </p:nvSpPr>
        <p:spPr>
          <a:xfrm>
            <a:off x="662494" y="1153265"/>
            <a:ext cx="2614105" cy="115099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200400" y="315963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3269513" y="2861932"/>
            <a:ext cx="992372" cy="369332"/>
          </a:xfrm>
          <a:prstGeom prst="rect">
            <a:avLst/>
          </a:prstGeom>
          <a:noFill/>
        </p:spPr>
        <p:txBody>
          <a:bodyPr wrap="square" rtlCol="0">
            <a:spAutoFit/>
          </a:bodyPr>
          <a:lstStyle/>
          <a:p>
            <a:r>
              <a:rPr lang="en-US" b="1" dirty="0"/>
              <a:t>(x</a:t>
            </a:r>
            <a:r>
              <a:rPr lang="en-US" b="1" baseline="-25000" dirty="0"/>
              <a:t>0</a:t>
            </a:r>
            <a:r>
              <a:rPr lang="en-US" b="1" dirty="0"/>
              <a:t>,y</a:t>
            </a:r>
            <a:r>
              <a:rPr lang="en-US" b="1" baseline="-25000" dirty="0"/>
              <a:t>0</a:t>
            </a:r>
            <a:r>
              <a:rPr lang="en-US" b="1" dirty="0"/>
              <a:t>)</a:t>
            </a:r>
          </a:p>
        </p:txBody>
      </p:sp>
      <mc:AlternateContent xmlns:mc="http://schemas.openxmlformats.org/markup-compatibility/2006" xmlns:a14="http://schemas.microsoft.com/office/drawing/2010/main">
        <mc:Choice Requires="a14">
          <p:sp>
            <p:nvSpPr>
              <p:cNvPr id="41" name="TextBox 40"/>
              <p:cNvSpPr txBox="1"/>
              <p:nvPr/>
            </p:nvSpPr>
            <p:spPr>
              <a:xfrm>
                <a:off x="4419600" y="3493532"/>
                <a:ext cx="881932"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1" i="0" smtClean="0">
                          <a:latin typeface="Cambria Math"/>
                          <a:ea typeface="Cambria Math"/>
                        </a:rPr>
                        <m:t>𝛁</m:t>
                      </m:r>
                      <m:r>
                        <a:rPr lang="en-US" b="1" i="0" smtClean="0">
                          <a:latin typeface="Cambria Math"/>
                          <a:ea typeface="Cambria Math"/>
                        </a:rPr>
                        <m:t>𝐟</m:t>
                      </m:r>
                      <m:r>
                        <a:rPr lang="en-US" b="1" i="0" smtClean="0">
                          <a:latin typeface="Cambria Math"/>
                          <a:ea typeface="Cambria Math"/>
                        </a:rPr>
                        <m:t>(</m:t>
                      </m:r>
                      <m:r>
                        <a:rPr lang="en-US" b="1" i="0" smtClean="0">
                          <a:latin typeface="Cambria Math"/>
                          <a:ea typeface="Cambria Math"/>
                        </a:rPr>
                        <m:t>𝐱𝟎</m:t>
                      </m:r>
                      <m:r>
                        <a:rPr lang="en-US" b="1" i="0" smtClean="0">
                          <a:latin typeface="Cambria Math"/>
                          <a:ea typeface="Cambria Math"/>
                        </a:rPr>
                        <m:t>,</m:t>
                      </m:r>
                      <m:r>
                        <a:rPr lang="en-US" b="1" i="0" smtClean="0">
                          <a:latin typeface="Cambria Math"/>
                          <a:ea typeface="Cambria Math"/>
                        </a:rPr>
                        <m:t>𝐲𝟎</m:t>
                      </m:r>
                      <m:r>
                        <a:rPr lang="en-US" b="1" i="0" smtClean="0">
                          <a:latin typeface="Cambria Math"/>
                          <a:ea typeface="Cambria Math"/>
                        </a:rPr>
                        <m:t>)</m:t>
                      </m:r>
                    </m:oMath>
                  </m:oMathPara>
                </a14:m>
                <a:endParaRPr lang="en-US" b="1" dirty="0"/>
              </a:p>
            </p:txBody>
          </p:sp>
        </mc:Choice>
        <mc:Fallback xmlns="">
          <p:sp>
            <p:nvSpPr>
              <p:cNvPr id="41" name="TextBox 40"/>
              <p:cNvSpPr txBox="1">
                <a:spLocks noRot="1" noChangeAspect="1" noMove="1" noResize="1" noEditPoints="1" noAdjustHandles="1" noChangeArrowheads="1" noChangeShapeType="1" noTextEdit="1"/>
              </p:cNvSpPr>
              <p:nvPr/>
            </p:nvSpPr>
            <p:spPr>
              <a:xfrm>
                <a:off x="4419600" y="3493532"/>
                <a:ext cx="881932" cy="369332"/>
              </a:xfrm>
              <a:prstGeom prst="rect">
                <a:avLst/>
              </a:prstGeom>
              <a:blipFill rotWithShape="1">
                <a:blip r:embed="rId3"/>
                <a:stretch>
                  <a:fillRect r="-30345" b="-11475"/>
                </a:stretch>
              </a:blipFill>
            </p:spPr>
            <p:txBody>
              <a:bodyPr/>
              <a:lstStyle/>
              <a:p>
                <a:r>
                  <a:rPr lang="en-US">
                    <a:noFill/>
                  </a:rPr>
                  <a:t> </a:t>
                </a:r>
              </a:p>
            </p:txBody>
          </p:sp>
        </mc:Fallback>
      </mc:AlternateContent>
      <p:cxnSp>
        <p:nvCxnSpPr>
          <p:cNvPr id="64" name="Straight Arrow Connector 63"/>
          <p:cNvCxnSpPr/>
          <p:nvPr/>
        </p:nvCxnSpPr>
        <p:spPr>
          <a:xfrm>
            <a:off x="3276600" y="3230519"/>
            <a:ext cx="1393466" cy="314150"/>
          </a:xfrm>
          <a:prstGeom prst="straightConnector1">
            <a:avLst/>
          </a:prstGeom>
          <a:ln w="47625" cmpd="sng">
            <a:solidFill>
              <a:schemeClr val="accent1"/>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3368349" y="3888724"/>
            <a:ext cx="2398047" cy="307777"/>
          </a:xfrm>
          <a:prstGeom prst="rect">
            <a:avLst/>
          </a:prstGeom>
          <a:noFill/>
        </p:spPr>
        <p:txBody>
          <a:bodyPr wrap="square" rtlCol="0">
            <a:spAutoFit/>
          </a:bodyPr>
          <a:lstStyle/>
          <a:p>
            <a:r>
              <a:rPr lang="en-US" sz="1400" b="1" dirty="0"/>
              <a:t>Direction of maximal change</a:t>
            </a:r>
          </a:p>
        </p:txBody>
      </p:sp>
      <p:sp>
        <p:nvSpPr>
          <p:cNvPr id="66" name="Oval 65"/>
          <p:cNvSpPr/>
          <p:nvPr/>
        </p:nvSpPr>
        <p:spPr>
          <a:xfrm>
            <a:off x="662494" y="2427767"/>
            <a:ext cx="2614105" cy="1248199"/>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 name="Straight Arrow Connector 66"/>
          <p:cNvCxnSpPr/>
          <p:nvPr/>
        </p:nvCxnSpPr>
        <p:spPr>
          <a:xfrm flipH="1" flipV="1">
            <a:off x="3276599" y="1745328"/>
            <a:ext cx="1" cy="1430873"/>
          </a:xfrm>
          <a:prstGeom prst="straightConnector1">
            <a:avLst/>
          </a:prstGeom>
          <a:ln w="3175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H="1" flipV="1">
            <a:off x="762000" y="2057400"/>
            <a:ext cx="2" cy="1246150"/>
          </a:xfrm>
          <a:prstGeom prst="straightConnector1">
            <a:avLst/>
          </a:prstGeom>
          <a:ln w="3175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H="1" flipV="1">
            <a:off x="1511590" y="2224184"/>
            <a:ext cx="1" cy="1430873"/>
          </a:xfrm>
          <a:prstGeom prst="straightConnector1">
            <a:avLst/>
          </a:prstGeom>
          <a:ln w="3175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H="1" flipV="1">
            <a:off x="2362200" y="2214956"/>
            <a:ext cx="1" cy="1430873"/>
          </a:xfrm>
          <a:prstGeom prst="straightConnector1">
            <a:avLst/>
          </a:prstGeom>
          <a:ln w="3175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76200" y="3877270"/>
            <a:ext cx="2057400" cy="923330"/>
          </a:xfrm>
          <a:prstGeom prst="rect">
            <a:avLst/>
          </a:prstGeom>
          <a:noFill/>
        </p:spPr>
        <p:txBody>
          <a:bodyPr wrap="square" rtlCol="0">
            <a:spAutoFit/>
          </a:bodyPr>
          <a:lstStyle/>
          <a:p>
            <a:r>
              <a:rPr lang="en-US" b="1" i="1" dirty="0"/>
              <a:t>“k level set”: all input points sent to the same output  k</a:t>
            </a:r>
          </a:p>
        </p:txBody>
      </p:sp>
      <p:cxnSp>
        <p:nvCxnSpPr>
          <p:cNvPr id="72" name="Straight Connector 71"/>
          <p:cNvCxnSpPr/>
          <p:nvPr/>
        </p:nvCxnSpPr>
        <p:spPr>
          <a:xfrm>
            <a:off x="3071401" y="3375189"/>
            <a:ext cx="260133" cy="107710"/>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V="1">
            <a:off x="3331534" y="3292917"/>
            <a:ext cx="130066" cy="170184"/>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2667000" y="2358531"/>
            <a:ext cx="1306333" cy="1603869"/>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5715000" y="445532"/>
            <a:ext cx="3060804" cy="646331"/>
          </a:xfrm>
          <a:prstGeom prst="rect">
            <a:avLst/>
          </a:prstGeom>
          <a:noFill/>
          <a:ln w="28575">
            <a:solidFill>
              <a:schemeClr val="accent1">
                <a:shade val="95000"/>
                <a:satMod val="105000"/>
              </a:schemeClr>
            </a:solidFill>
          </a:ln>
        </p:spPr>
        <p:txBody>
          <a:bodyPr wrap="square" rtlCol="0">
            <a:spAutoFit/>
          </a:bodyPr>
          <a:lstStyle/>
          <a:p>
            <a:r>
              <a:rPr lang="en-US" b="1" dirty="0"/>
              <a:t>Start with a function f(</a:t>
            </a:r>
            <a:r>
              <a:rPr lang="en-US" b="1" dirty="0" err="1"/>
              <a:t>x,y</a:t>
            </a:r>
            <a:r>
              <a:rPr lang="en-US" b="1" dirty="0"/>
              <a:t>)</a:t>
            </a:r>
          </a:p>
          <a:p>
            <a:r>
              <a:rPr lang="en-US" b="1" dirty="0"/>
              <a:t>The graph is 2D surface in R</a:t>
            </a:r>
            <a:r>
              <a:rPr lang="en-US" b="1" baseline="30000" dirty="0"/>
              <a:t>3</a:t>
            </a:r>
          </a:p>
        </p:txBody>
      </p:sp>
      <p:sp>
        <p:nvSpPr>
          <p:cNvPr id="76" name="TextBox 75"/>
          <p:cNvSpPr txBox="1"/>
          <p:nvPr/>
        </p:nvSpPr>
        <p:spPr>
          <a:xfrm>
            <a:off x="5715000" y="1243399"/>
            <a:ext cx="3060804" cy="923330"/>
          </a:xfrm>
          <a:prstGeom prst="rect">
            <a:avLst/>
          </a:prstGeom>
          <a:noFill/>
          <a:ln w="28575">
            <a:solidFill>
              <a:schemeClr val="accent1">
                <a:shade val="95000"/>
                <a:satMod val="105000"/>
              </a:schemeClr>
            </a:solidFill>
          </a:ln>
        </p:spPr>
        <p:txBody>
          <a:bodyPr wrap="square" rtlCol="0">
            <a:spAutoFit/>
          </a:bodyPr>
          <a:lstStyle/>
          <a:p>
            <a:r>
              <a:rPr lang="en-US" b="1" dirty="0"/>
              <a:t>Level set with value k is the set of all input points sent to the value k.</a:t>
            </a:r>
            <a:endParaRPr lang="en-US" b="1" baseline="30000" dirty="0"/>
          </a:p>
        </p:txBody>
      </p:sp>
      <p:cxnSp>
        <p:nvCxnSpPr>
          <p:cNvPr id="77" name="Straight Connector 76"/>
          <p:cNvCxnSpPr/>
          <p:nvPr/>
        </p:nvCxnSpPr>
        <p:spPr>
          <a:xfrm flipH="1" flipV="1">
            <a:off x="1907338" y="1974997"/>
            <a:ext cx="16132" cy="1184640"/>
          </a:xfrm>
          <a:prstGeom prst="line">
            <a:avLst/>
          </a:prstGeom>
          <a:ln w="79375">
            <a:solidFill>
              <a:srgbClr val="7030A0"/>
            </a:solidFill>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1177140" y="1676400"/>
            <a:ext cx="2632860" cy="369332"/>
          </a:xfrm>
          <a:prstGeom prst="rect">
            <a:avLst/>
          </a:prstGeom>
          <a:noFill/>
        </p:spPr>
        <p:txBody>
          <a:bodyPr wrap="square" rtlCol="0">
            <a:spAutoFit/>
          </a:bodyPr>
          <a:lstStyle/>
          <a:p>
            <a:r>
              <a:rPr lang="en-US" b="1" dirty="0"/>
              <a:t>Height k=f(x</a:t>
            </a:r>
            <a:r>
              <a:rPr lang="en-US" b="1" baseline="-25000" dirty="0"/>
              <a:t>0</a:t>
            </a:r>
            <a:r>
              <a:rPr lang="en-US" b="1" dirty="0"/>
              <a:t>,y</a:t>
            </a:r>
            <a:r>
              <a:rPr lang="en-US" b="1" baseline="-25000" dirty="0"/>
              <a:t>0</a:t>
            </a:r>
            <a:r>
              <a:rPr lang="en-US" b="1" dirty="0"/>
              <a:t>)</a:t>
            </a:r>
            <a:endParaRPr lang="en-US" b="1" baseline="30000" dirty="0"/>
          </a:p>
        </p:txBody>
      </p:sp>
      <p:sp>
        <p:nvSpPr>
          <p:cNvPr id="79" name="TextBox 78"/>
          <p:cNvSpPr txBox="1"/>
          <p:nvPr/>
        </p:nvSpPr>
        <p:spPr>
          <a:xfrm>
            <a:off x="5715000" y="2318265"/>
            <a:ext cx="3060804" cy="923330"/>
          </a:xfrm>
          <a:prstGeom prst="rect">
            <a:avLst/>
          </a:prstGeom>
          <a:noFill/>
          <a:ln w="28575">
            <a:solidFill>
              <a:schemeClr val="accent1">
                <a:shade val="95000"/>
                <a:satMod val="105000"/>
              </a:schemeClr>
            </a:solidFill>
          </a:ln>
        </p:spPr>
        <p:txBody>
          <a:bodyPr wrap="square" rtlCol="0">
            <a:spAutoFit/>
          </a:bodyPr>
          <a:lstStyle/>
          <a:p>
            <a:r>
              <a:rPr lang="en-US" b="1" dirty="0"/>
              <a:t>Moving along the k level set in input space, the function f(</a:t>
            </a:r>
            <a:r>
              <a:rPr lang="en-US" b="1" dirty="0" err="1"/>
              <a:t>x,y</a:t>
            </a:r>
            <a:r>
              <a:rPr lang="en-US" b="1" dirty="0"/>
              <a:t>) doesn’t change</a:t>
            </a:r>
            <a:endParaRPr lang="en-US" b="1" baseline="30000" dirty="0"/>
          </a:p>
        </p:txBody>
      </p:sp>
      <p:sp>
        <p:nvSpPr>
          <p:cNvPr id="80" name="Oval 79"/>
          <p:cNvSpPr/>
          <p:nvPr/>
        </p:nvSpPr>
        <p:spPr>
          <a:xfrm>
            <a:off x="2286000" y="357885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685802" y="323583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1435390" y="3544669"/>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TextBox 82"/>
          <p:cNvSpPr txBox="1"/>
          <p:nvPr/>
        </p:nvSpPr>
        <p:spPr>
          <a:xfrm>
            <a:off x="5715000" y="3393131"/>
            <a:ext cx="3060804" cy="646331"/>
          </a:xfrm>
          <a:prstGeom prst="rect">
            <a:avLst/>
          </a:prstGeom>
          <a:noFill/>
          <a:ln w="28575">
            <a:solidFill>
              <a:schemeClr val="accent1">
                <a:shade val="95000"/>
                <a:satMod val="105000"/>
              </a:schemeClr>
            </a:solidFill>
          </a:ln>
        </p:spPr>
        <p:txBody>
          <a:bodyPr wrap="square" rtlCol="0">
            <a:spAutoFit/>
          </a:bodyPr>
          <a:lstStyle/>
          <a:p>
            <a:r>
              <a:rPr lang="en-US" b="1" dirty="0"/>
              <a:t>So, if </a:t>
            </a:r>
            <a:r>
              <a:rPr lang="en-US" b="1" dirty="0">
                <a:solidFill>
                  <a:srgbClr val="C00000"/>
                </a:solidFill>
              </a:rPr>
              <a:t>u</a:t>
            </a:r>
            <a:r>
              <a:rPr lang="en-US" b="1" dirty="0"/>
              <a:t> is a direction along the k level set, then </a:t>
            </a:r>
            <a:r>
              <a:rPr lang="en-US" b="1" dirty="0" err="1"/>
              <a:t>D</a:t>
            </a:r>
            <a:r>
              <a:rPr lang="en-US" b="1" baseline="-25000" dirty="0" err="1">
                <a:solidFill>
                  <a:srgbClr val="C00000"/>
                </a:solidFill>
              </a:rPr>
              <a:t>u</a:t>
            </a:r>
            <a:r>
              <a:rPr lang="en-US" b="1" dirty="0" err="1"/>
              <a:t>f</a:t>
            </a:r>
            <a:r>
              <a:rPr lang="en-US" b="1" dirty="0"/>
              <a:t>(x</a:t>
            </a:r>
            <a:r>
              <a:rPr lang="en-US" b="1" baseline="-25000" dirty="0"/>
              <a:t>0</a:t>
            </a:r>
            <a:r>
              <a:rPr lang="en-US" b="1" dirty="0"/>
              <a:t>,y</a:t>
            </a:r>
            <a:r>
              <a:rPr lang="en-US" b="1" baseline="-25000" dirty="0"/>
              <a:t>0</a:t>
            </a:r>
            <a:r>
              <a:rPr lang="en-US" b="1" dirty="0"/>
              <a:t>)=0</a:t>
            </a:r>
            <a:endParaRPr lang="en-US" b="1" baseline="30000" dirty="0"/>
          </a:p>
        </p:txBody>
      </p:sp>
      <mc:AlternateContent xmlns:mc="http://schemas.openxmlformats.org/markup-compatibility/2006" xmlns:a14="http://schemas.microsoft.com/office/drawing/2010/main">
        <mc:Choice Requires="a14">
          <p:sp>
            <p:nvSpPr>
              <p:cNvPr id="84" name="TextBox 83"/>
              <p:cNvSpPr txBox="1"/>
              <p:nvPr/>
            </p:nvSpPr>
            <p:spPr>
              <a:xfrm>
                <a:off x="42532" y="4911804"/>
                <a:ext cx="9067800" cy="1107996"/>
              </a:xfrm>
              <a:prstGeom prst="rect">
                <a:avLst/>
              </a:prstGeom>
              <a:noFill/>
              <a:ln w="28575">
                <a:solidFill>
                  <a:schemeClr val="bg1"/>
                </a:solidFill>
              </a:ln>
            </p:spPr>
            <p:txBody>
              <a:bodyPr wrap="square" rtlCol="0">
                <a:spAutoFit/>
              </a:bodyPr>
              <a:lstStyle/>
              <a:p>
                <a:r>
                  <a:rPr lang="en-US" b="1" dirty="0"/>
                  <a:t>Since </a:t>
                </a:r>
                <a:r>
                  <a:rPr lang="en-US" b="1" dirty="0" err="1"/>
                  <a:t>D</a:t>
                </a:r>
                <a:r>
                  <a:rPr lang="en-US" b="1" baseline="-25000" dirty="0" err="1">
                    <a:solidFill>
                      <a:srgbClr val="C00000"/>
                    </a:solidFill>
                  </a:rPr>
                  <a:t>u</a:t>
                </a:r>
                <a:r>
                  <a:rPr lang="en-US" b="1" dirty="0" err="1"/>
                  <a:t>f</a:t>
                </a:r>
                <a:r>
                  <a:rPr lang="en-US" b="1" dirty="0"/>
                  <a:t>(x</a:t>
                </a:r>
                <a:r>
                  <a:rPr lang="en-US" b="1" baseline="-25000" dirty="0"/>
                  <a:t>0</a:t>
                </a:r>
                <a:r>
                  <a:rPr lang="en-US" b="1" dirty="0"/>
                  <a:t>,y</a:t>
                </a:r>
                <a:r>
                  <a:rPr lang="en-US" b="1" baseline="-25000" dirty="0"/>
                  <a:t>0</a:t>
                </a:r>
                <a:r>
                  <a:rPr lang="en-US" b="1" dirty="0"/>
                  <a:t>)=0 and since  0=</a:t>
                </a:r>
                <a:r>
                  <a:rPr lang="en-US" b="1" dirty="0" err="1"/>
                  <a:t>D</a:t>
                </a:r>
                <a:r>
                  <a:rPr lang="en-US" b="1" baseline="-25000" dirty="0" err="1">
                    <a:solidFill>
                      <a:srgbClr val="C00000"/>
                    </a:solidFill>
                  </a:rPr>
                  <a:t>u</a:t>
                </a:r>
                <a:r>
                  <a:rPr lang="en-US" b="1" dirty="0" err="1"/>
                  <a:t>f</a:t>
                </a:r>
                <a:r>
                  <a:rPr lang="en-US" b="1" dirty="0"/>
                  <a:t>(x</a:t>
                </a:r>
                <a:r>
                  <a:rPr lang="en-US" b="1" baseline="-25000" dirty="0"/>
                  <a:t>0</a:t>
                </a:r>
                <a:r>
                  <a:rPr lang="en-US" b="1" dirty="0"/>
                  <a:t>,y</a:t>
                </a:r>
                <a:r>
                  <a:rPr lang="en-US" b="1" baseline="-25000" dirty="0"/>
                  <a:t>0</a:t>
                </a:r>
                <a:r>
                  <a:rPr lang="en-US" b="1" dirty="0"/>
                  <a:t>)= </a:t>
                </a:r>
                <a14:m>
                  <m:oMath xmlns:m="http://schemas.openxmlformats.org/officeDocument/2006/math">
                    <m:r>
                      <a:rPr lang="en-US" b="1" i="0">
                        <a:latin typeface="Cambria Math"/>
                        <a:ea typeface="Cambria Math"/>
                      </a:rPr>
                      <m:t>𝛁</m:t>
                    </m:r>
                    <m:r>
                      <a:rPr lang="en-US" b="1" i="0">
                        <a:latin typeface="Cambria Math"/>
                        <a:ea typeface="Cambria Math"/>
                      </a:rPr>
                      <m:t>𝐟</m:t>
                    </m:r>
                    <m:r>
                      <a:rPr lang="en-US" b="1" i="0">
                        <a:latin typeface="Cambria Math"/>
                        <a:ea typeface="Cambria Math"/>
                      </a:rPr>
                      <m:t>(</m:t>
                    </m:r>
                    <m:r>
                      <a:rPr lang="en-US" b="1" i="0">
                        <a:latin typeface="Cambria Math"/>
                        <a:ea typeface="Cambria Math"/>
                      </a:rPr>
                      <m:t>𝐱𝟎</m:t>
                    </m:r>
                    <m:r>
                      <a:rPr lang="en-US" b="1" i="0">
                        <a:latin typeface="Cambria Math"/>
                        <a:ea typeface="Cambria Math"/>
                      </a:rPr>
                      <m:t>,</m:t>
                    </m:r>
                    <m:r>
                      <a:rPr lang="en-US" b="1" i="0">
                        <a:latin typeface="Cambria Math"/>
                        <a:ea typeface="Cambria Math"/>
                      </a:rPr>
                      <m:t>𝐲𝟎</m:t>
                    </m:r>
                    <m:r>
                      <a:rPr lang="en-US" i="1">
                        <a:latin typeface="Cambria Math"/>
                        <a:ea typeface="Cambria Math"/>
                      </a:rPr>
                      <m:t>)</m:t>
                    </m:r>
                  </m:oMath>
                </a14:m>
                <a:r>
                  <a:rPr lang="en-US" dirty="0"/>
                  <a:t> dot </a:t>
                </a:r>
                <a:r>
                  <a:rPr lang="en-US" b="1" dirty="0">
                    <a:solidFill>
                      <a:srgbClr val="C00000"/>
                    </a:solidFill>
                  </a:rPr>
                  <a:t>u</a:t>
                </a:r>
                <a:r>
                  <a:rPr lang="en-US" dirty="0">
                    <a:solidFill>
                      <a:srgbClr val="C00000"/>
                    </a:solidFill>
                  </a:rPr>
                  <a:t>  </a:t>
                </a:r>
              </a:p>
              <a:p>
                <a:r>
                  <a:rPr lang="en-US" b="1" dirty="0"/>
                  <a:t>Then </a:t>
                </a:r>
                <a:r>
                  <a:rPr lang="en-US" b="1" dirty="0">
                    <a:solidFill>
                      <a:srgbClr val="C00000"/>
                    </a:solidFill>
                  </a:rPr>
                  <a:t>u</a:t>
                </a:r>
                <a:r>
                  <a:rPr lang="en-US" b="1" dirty="0"/>
                  <a:t>(x</a:t>
                </a:r>
                <a:r>
                  <a:rPr lang="en-US" b="1" baseline="-25000" dirty="0"/>
                  <a:t>0</a:t>
                </a:r>
                <a:r>
                  <a:rPr lang="en-US" b="1" dirty="0"/>
                  <a:t>,y</a:t>
                </a:r>
                <a:r>
                  <a:rPr lang="en-US" b="1" baseline="-25000" dirty="0"/>
                  <a:t>0</a:t>
                </a:r>
                <a:r>
                  <a:rPr lang="en-US" b="1" dirty="0"/>
                  <a:t>) is perpendicular  to </a:t>
                </a:r>
                <a14:m>
                  <m:oMath xmlns:m="http://schemas.openxmlformats.org/officeDocument/2006/math">
                    <m:r>
                      <a:rPr lang="en-US" b="1">
                        <a:latin typeface="Cambria Math"/>
                        <a:ea typeface="Cambria Math"/>
                      </a:rPr>
                      <m:t>𝛁</m:t>
                    </m:r>
                    <m:r>
                      <a:rPr lang="en-US" b="1">
                        <a:latin typeface="Cambria Math"/>
                        <a:ea typeface="Cambria Math"/>
                      </a:rPr>
                      <m:t>𝐟</m:t>
                    </m:r>
                    <m:r>
                      <a:rPr lang="en-US" b="1">
                        <a:latin typeface="Cambria Math"/>
                        <a:ea typeface="Cambria Math"/>
                      </a:rPr>
                      <m:t>(</m:t>
                    </m:r>
                    <m:r>
                      <a:rPr lang="en-US" b="1">
                        <a:latin typeface="Cambria Math"/>
                        <a:ea typeface="Cambria Math"/>
                      </a:rPr>
                      <m:t>𝐱𝟎</m:t>
                    </m:r>
                    <m:r>
                      <a:rPr lang="en-US" b="1">
                        <a:latin typeface="Cambria Math"/>
                        <a:ea typeface="Cambria Math"/>
                      </a:rPr>
                      <m:t>,</m:t>
                    </m:r>
                    <m:r>
                      <a:rPr lang="en-US" b="1">
                        <a:latin typeface="Cambria Math"/>
                        <a:ea typeface="Cambria Math"/>
                      </a:rPr>
                      <m:t>𝐲𝟎</m:t>
                    </m:r>
                    <m:r>
                      <a:rPr lang="en-US" i="1">
                        <a:latin typeface="Cambria Math"/>
                        <a:ea typeface="Cambria Math"/>
                      </a:rPr>
                      <m:t>)</m:t>
                    </m:r>
                  </m:oMath>
                </a14:m>
                <a:r>
                  <a:rPr lang="en-US" dirty="0"/>
                  <a:t> </a:t>
                </a:r>
              </a:p>
              <a:p>
                <a:r>
                  <a:rPr lang="en-US" b="1" dirty="0"/>
                  <a:t>So the gradient </a:t>
                </a:r>
                <a14:m>
                  <m:oMath xmlns:m="http://schemas.openxmlformats.org/officeDocument/2006/math">
                    <m:r>
                      <a:rPr lang="en-US" b="1" i="0">
                        <a:latin typeface="Cambria Math"/>
                        <a:ea typeface="Cambria Math"/>
                      </a:rPr>
                      <m:t>𝛁</m:t>
                    </m:r>
                    <m:r>
                      <a:rPr lang="en-US" b="1" i="0">
                        <a:latin typeface="Cambria Math"/>
                        <a:ea typeface="Cambria Math"/>
                      </a:rPr>
                      <m:t>𝐟</m:t>
                    </m:r>
                    <m:r>
                      <a:rPr lang="en-US" b="1" i="0">
                        <a:latin typeface="Cambria Math"/>
                        <a:ea typeface="Cambria Math"/>
                      </a:rPr>
                      <m:t>(</m:t>
                    </m:r>
                    <m:r>
                      <a:rPr lang="en-US" b="1" i="0">
                        <a:latin typeface="Cambria Math"/>
                        <a:ea typeface="Cambria Math"/>
                      </a:rPr>
                      <m:t>𝐱𝟎</m:t>
                    </m:r>
                    <m:r>
                      <a:rPr lang="en-US" b="1" i="0">
                        <a:latin typeface="Cambria Math"/>
                        <a:ea typeface="Cambria Math"/>
                      </a:rPr>
                      <m:t>,</m:t>
                    </m:r>
                    <m:r>
                      <a:rPr lang="en-US" b="1" i="0">
                        <a:latin typeface="Cambria Math"/>
                        <a:ea typeface="Cambria Math"/>
                      </a:rPr>
                      <m:t>𝐲𝟎</m:t>
                    </m:r>
                    <m:r>
                      <a:rPr lang="en-US" b="1" i="0">
                        <a:latin typeface="Cambria Math"/>
                        <a:ea typeface="Cambria Math"/>
                      </a:rPr>
                      <m:t>)</m:t>
                    </m:r>
                  </m:oMath>
                </a14:m>
                <a:r>
                  <a:rPr lang="en-US" b="1" dirty="0"/>
                  <a:t>  is normal to the tangent to the level set going through </a:t>
                </a:r>
                <a14:m>
                  <m:oMath xmlns:m="http://schemas.openxmlformats.org/officeDocument/2006/math">
                    <m:r>
                      <a:rPr lang="en-US" b="1">
                        <a:latin typeface="Cambria Math"/>
                        <a:ea typeface="Cambria Math"/>
                      </a:rPr>
                      <m:t>(</m:t>
                    </m:r>
                    <m:r>
                      <a:rPr lang="en-US" b="1" i="1">
                        <a:latin typeface="Cambria Math"/>
                        <a:ea typeface="Cambria Math"/>
                      </a:rPr>
                      <m:t>𝒙</m:t>
                    </m:r>
                    <m:r>
                      <a:rPr lang="en-US" b="1" i="1" baseline="-25000">
                        <a:latin typeface="Cambria Math"/>
                        <a:ea typeface="Cambria Math"/>
                      </a:rPr>
                      <m:t>𝟎</m:t>
                    </m:r>
                    <m:r>
                      <a:rPr lang="en-US" b="1">
                        <a:latin typeface="Cambria Math"/>
                        <a:ea typeface="Cambria Math"/>
                      </a:rPr>
                      <m:t>,</m:t>
                    </m:r>
                    <m:r>
                      <a:rPr lang="en-US" b="1" i="1">
                        <a:latin typeface="Cambria Math"/>
                        <a:ea typeface="Cambria Math"/>
                      </a:rPr>
                      <m:t>𝒚</m:t>
                    </m:r>
                    <m:r>
                      <a:rPr lang="en-US" b="1" i="1" baseline="-25000">
                        <a:latin typeface="Cambria Math"/>
                        <a:ea typeface="Cambria Math"/>
                      </a:rPr>
                      <m:t>𝟎</m:t>
                    </m:r>
                    <m:r>
                      <a:rPr lang="en-US" b="1" i="1">
                        <a:latin typeface="Cambria Math"/>
                        <a:ea typeface="Cambria Math"/>
                      </a:rPr>
                      <m:t>)</m:t>
                    </m:r>
                  </m:oMath>
                </a14:m>
                <a:r>
                  <a:rPr lang="en-US" b="1" dirty="0"/>
                  <a:t> </a:t>
                </a:r>
              </a:p>
              <a:p>
                <a:endParaRPr lang="en-US" b="1" baseline="30000" dirty="0"/>
              </a:p>
            </p:txBody>
          </p:sp>
        </mc:Choice>
        <mc:Fallback xmlns="">
          <p:sp>
            <p:nvSpPr>
              <p:cNvPr id="84" name="TextBox 83"/>
              <p:cNvSpPr txBox="1">
                <a:spLocks noRot="1" noChangeAspect="1" noMove="1" noResize="1" noEditPoints="1" noAdjustHandles="1" noChangeArrowheads="1" noChangeShapeType="1" noTextEdit="1"/>
              </p:cNvSpPr>
              <p:nvPr/>
            </p:nvSpPr>
            <p:spPr>
              <a:xfrm>
                <a:off x="42532" y="4911804"/>
                <a:ext cx="9067800" cy="1107996"/>
              </a:xfrm>
              <a:prstGeom prst="rect">
                <a:avLst/>
              </a:prstGeom>
              <a:blipFill>
                <a:blip r:embed="rId4"/>
                <a:stretch>
                  <a:fillRect l="-469" t="-2139"/>
                </a:stretch>
              </a:blipFill>
              <a:ln w="28575">
                <a:solidFill>
                  <a:schemeClr val="bg1"/>
                </a:solidFill>
              </a:ln>
            </p:spPr>
            <p:txBody>
              <a:bodyPr/>
              <a:lstStyle/>
              <a:p>
                <a:r>
                  <a:rPr lang="en-US">
                    <a:noFill/>
                  </a:rPr>
                  <a:t> </a:t>
                </a:r>
              </a:p>
            </p:txBody>
          </p:sp>
        </mc:Fallback>
      </mc:AlternateContent>
      <p:sp>
        <p:nvSpPr>
          <p:cNvPr id="85" name="TextBox 84"/>
          <p:cNvSpPr txBox="1"/>
          <p:nvPr/>
        </p:nvSpPr>
        <p:spPr>
          <a:xfrm>
            <a:off x="5715000" y="4191000"/>
            <a:ext cx="3060804" cy="646331"/>
          </a:xfrm>
          <a:prstGeom prst="rect">
            <a:avLst/>
          </a:prstGeom>
          <a:noFill/>
          <a:ln w="28575">
            <a:solidFill>
              <a:schemeClr val="accent1">
                <a:shade val="95000"/>
                <a:satMod val="105000"/>
              </a:schemeClr>
            </a:solidFill>
          </a:ln>
        </p:spPr>
        <p:txBody>
          <a:bodyPr wrap="square" rtlCol="0">
            <a:spAutoFit/>
          </a:bodyPr>
          <a:lstStyle/>
          <a:p>
            <a:r>
              <a:rPr lang="en-US" b="1" dirty="0"/>
              <a:t>The gradient at f(x</a:t>
            </a:r>
            <a:r>
              <a:rPr lang="en-US" b="1" baseline="-25000" dirty="0"/>
              <a:t>0</a:t>
            </a:r>
            <a:r>
              <a:rPr lang="en-US" b="1" dirty="0"/>
              <a:t>,y</a:t>
            </a:r>
            <a:r>
              <a:rPr lang="en-US" b="1" baseline="-25000" dirty="0"/>
              <a:t>0</a:t>
            </a:r>
            <a:r>
              <a:rPr lang="en-US" b="1" dirty="0"/>
              <a:t>) is the direction of maximal change</a:t>
            </a:r>
            <a:endParaRPr lang="en-US" b="1" baseline="30000" dirty="0"/>
          </a:p>
        </p:txBody>
      </p:sp>
      <p:cxnSp>
        <p:nvCxnSpPr>
          <p:cNvPr id="86" name="Straight Arrow Connector 85"/>
          <p:cNvCxnSpPr/>
          <p:nvPr/>
        </p:nvCxnSpPr>
        <p:spPr>
          <a:xfrm flipH="1">
            <a:off x="2597485" y="3230530"/>
            <a:ext cx="685800" cy="824214"/>
          </a:xfrm>
          <a:prstGeom prst="straightConnector1">
            <a:avLst/>
          </a:prstGeom>
          <a:ln w="47625" cmpd="sng">
            <a:solidFill>
              <a:schemeClr val="accent3">
                <a:lumMod val="50000"/>
              </a:schemeClr>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2606540" y="3933499"/>
            <a:ext cx="413468" cy="369332"/>
          </a:xfrm>
          <a:prstGeom prst="rect">
            <a:avLst/>
          </a:prstGeom>
          <a:noFill/>
        </p:spPr>
        <p:txBody>
          <a:bodyPr wrap="square" rtlCol="0">
            <a:spAutoFit/>
          </a:bodyPr>
          <a:lstStyle/>
          <a:p>
            <a:r>
              <a:rPr lang="en-US" b="1" dirty="0">
                <a:solidFill>
                  <a:srgbClr val="C00000"/>
                </a:solidFill>
              </a:rPr>
              <a:t>u</a:t>
            </a:r>
          </a:p>
        </p:txBody>
      </p:sp>
      <p:sp>
        <p:nvSpPr>
          <p:cNvPr id="88" name="TextBox 87"/>
          <p:cNvSpPr txBox="1"/>
          <p:nvPr/>
        </p:nvSpPr>
        <p:spPr>
          <a:xfrm>
            <a:off x="2286000" y="4191000"/>
            <a:ext cx="1463906" cy="369332"/>
          </a:xfrm>
          <a:prstGeom prst="rect">
            <a:avLst/>
          </a:prstGeom>
          <a:noFill/>
        </p:spPr>
        <p:txBody>
          <a:bodyPr wrap="square" rtlCol="0">
            <a:spAutoFit/>
          </a:bodyPr>
          <a:lstStyle/>
          <a:p>
            <a:r>
              <a:rPr lang="en-US" b="1" dirty="0" err="1"/>
              <a:t>D</a:t>
            </a:r>
            <a:r>
              <a:rPr lang="en-US" b="1" baseline="-25000" dirty="0" err="1">
                <a:solidFill>
                  <a:srgbClr val="C00000"/>
                </a:solidFill>
              </a:rPr>
              <a:t>u</a:t>
            </a:r>
            <a:r>
              <a:rPr lang="en-US" b="1" dirty="0" err="1"/>
              <a:t>f</a:t>
            </a:r>
            <a:r>
              <a:rPr lang="en-US" b="1" dirty="0"/>
              <a:t>(x</a:t>
            </a:r>
            <a:r>
              <a:rPr lang="en-US" b="1" baseline="-25000" dirty="0"/>
              <a:t>0</a:t>
            </a:r>
            <a:r>
              <a:rPr lang="en-US" b="1" dirty="0"/>
              <a:t>,y</a:t>
            </a:r>
            <a:r>
              <a:rPr lang="en-US" b="1" baseline="-25000" dirty="0"/>
              <a:t>0</a:t>
            </a:r>
            <a:r>
              <a:rPr lang="en-US" b="1" dirty="0"/>
              <a:t>)=0</a:t>
            </a:r>
            <a:endParaRPr lang="en-US" b="1" baseline="30000" dirty="0"/>
          </a:p>
        </p:txBody>
      </p:sp>
      <p:sp>
        <p:nvSpPr>
          <p:cNvPr id="89" name="TextBox 88"/>
          <p:cNvSpPr txBox="1"/>
          <p:nvPr/>
        </p:nvSpPr>
        <p:spPr>
          <a:xfrm>
            <a:off x="31899" y="6781800"/>
            <a:ext cx="9067800" cy="914400"/>
          </a:xfrm>
          <a:prstGeom prst="rect">
            <a:avLst/>
          </a:prstGeom>
          <a:noFill/>
          <a:ln w="28575">
            <a:solidFill>
              <a:schemeClr val="accent1">
                <a:lumMod val="50000"/>
              </a:schemeClr>
            </a:solidFill>
          </a:ln>
        </p:spPr>
        <p:txBody>
          <a:bodyPr wrap="square" rtlCol="0">
            <a:spAutoFit/>
          </a:bodyPr>
          <a:lstStyle/>
          <a:p>
            <a:endParaRPr lang="en-US" b="1" baseline="30000" dirty="0"/>
          </a:p>
        </p:txBody>
      </p:sp>
    </p:spTree>
    <p:extLst>
      <p:ext uri="{BB962C8B-B14F-4D97-AF65-F5344CB8AC3E}">
        <p14:creationId xmlns:p14="http://schemas.microsoft.com/office/powerpoint/2010/main" val="1605746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6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8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7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82"/>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6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81"/>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6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8"/>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71"/>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83"/>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86"/>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88"/>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87"/>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85"/>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41"/>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65"/>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64"/>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nodeType="clickEffect">
                                  <p:stCondLst>
                                    <p:cond delay="0"/>
                                  </p:stCondLst>
                                  <p:childTnLst>
                                    <p:set>
                                      <p:cBhvr>
                                        <p:cTn id="100" dur="1" fill="hold">
                                          <p:stCondLst>
                                            <p:cond delay="0"/>
                                          </p:stCondLst>
                                        </p:cTn>
                                        <p:tgtEl>
                                          <p:spTgt spid="74"/>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73"/>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72"/>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89">
                                            <p:bg/>
                                          </p:spTgt>
                                        </p:tgtEl>
                                        <p:attrNameLst>
                                          <p:attrName>style.visibility</p:attrName>
                                        </p:attrNameLst>
                                      </p:cBhvr>
                                      <p:to>
                                        <p:strVal val="visible"/>
                                      </p:to>
                                    </p:set>
                                  </p:childTnLst>
                                </p:cTn>
                              </p:par>
                              <p:par>
                                <p:cTn id="109" presetID="1" presetClass="entr" presetSubtype="0" fill="hold" grpId="0" nodeType="withEffect" nodePh="1">
                                  <p:stCondLst>
                                    <p:cond delay="0"/>
                                  </p:stCondLst>
                                  <p:endCondLst>
                                    <p:cond evt="begin" delay="0">
                                      <p:tn val="109"/>
                                    </p:cond>
                                  </p:endCondLst>
                                  <p:childTnLst>
                                    <p:set>
                                      <p:cBhvr>
                                        <p:cTn id="110" dur="1" fill="hold">
                                          <p:stCondLst>
                                            <p:cond delay="0"/>
                                          </p:stCondLst>
                                        </p:cTn>
                                        <p:tgtEl>
                                          <p:spTgt spid="89">
                                            <p:txEl>
                                              <p:pRg st="0" end="0"/>
                                            </p:txEl>
                                          </p:spTgt>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84">
                                            <p:txEl>
                                              <p:pRg st="0" end="0"/>
                                            </p:txEl>
                                          </p:spTgt>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84">
                                            <p:txEl>
                                              <p:pRg st="1" end="1"/>
                                            </p:txEl>
                                          </p:spTgt>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84">
                                            <p:txEl>
                                              <p:pRg st="2" end="2"/>
                                            </p:txEl>
                                          </p:spTgt>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nodeType="clickEffect" nodePh="1">
                                  <p:stCondLst>
                                    <p:cond delay="0"/>
                                  </p:stCondLst>
                                  <p:endCondLst>
                                    <p:cond evt="begin" delay="0">
                                      <p:tn val="125"/>
                                    </p:cond>
                                  </p:endCondLst>
                                  <p:childTnLst>
                                    <p:set>
                                      <p:cBhvr>
                                        <p:cTn id="126" dur="1" fill="hold">
                                          <p:stCondLst>
                                            <p:cond delay="0"/>
                                          </p:stCondLst>
                                        </p:cTn>
                                        <p:tgtEl>
                                          <p:spTgt spid="8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P spid="35" grpId="0"/>
      <p:bldP spid="36" grpId="0" animBg="1"/>
      <p:bldP spid="37" grpId="0"/>
      <p:bldP spid="38" grpId="0" animBg="1"/>
      <p:bldP spid="39" grpId="0" animBg="1"/>
      <p:bldP spid="40" grpId="0"/>
      <p:bldP spid="41" grpId="0"/>
      <p:bldP spid="65" grpId="0"/>
      <p:bldP spid="66" grpId="0" animBg="1"/>
      <p:bldP spid="71" grpId="0"/>
      <p:bldP spid="75" grpId="0" animBg="1"/>
      <p:bldP spid="76" grpId="0" animBg="1"/>
      <p:bldP spid="78" grpId="0"/>
      <p:bldP spid="79" grpId="0" animBg="1"/>
      <p:bldP spid="80" grpId="0" animBg="1"/>
      <p:bldP spid="81" grpId="0" animBg="1"/>
      <p:bldP spid="82" grpId="0" animBg="1"/>
      <p:bldP spid="83" grpId="0" animBg="1"/>
      <p:bldP spid="85" grpId="0" animBg="1"/>
      <p:bldP spid="87" grpId="0"/>
      <p:bldP spid="88" grpId="0"/>
      <p:bldP spid="89" grpId="0" build="allAtOnce"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525" y="6119336"/>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9" name="TextBox 48"/>
          <p:cNvSpPr txBox="1"/>
          <p:nvPr/>
        </p:nvSpPr>
        <p:spPr>
          <a:xfrm>
            <a:off x="-1192" y="-19050"/>
            <a:ext cx="9144000" cy="338554"/>
          </a:xfrm>
          <a:prstGeom prst="rect">
            <a:avLst/>
          </a:prstGeom>
          <a:solidFill>
            <a:schemeClr val="tx2"/>
          </a:solidFill>
        </p:spPr>
        <p:txBody>
          <a:bodyPr wrap="square" rtlCol="0">
            <a:spAutoFit/>
          </a:bodyPr>
          <a:lstStyle/>
          <a:p>
            <a:r>
              <a:rPr lang="en-US" sz="2400" baseline="-25000" dirty="0">
                <a:solidFill>
                  <a:srgbClr val="FFC000"/>
                </a:solidFill>
              </a:rPr>
              <a:t>Math 53: Fall 2025, UC Berkeley                    Lecture 09                                   Copyright: J.A. </a:t>
            </a:r>
            <a:r>
              <a:rPr lang="en-US" sz="2400" baseline="-25000" dirty="0" err="1">
                <a:solidFill>
                  <a:srgbClr val="FFC000"/>
                </a:solidFill>
              </a:rPr>
              <a:t>Sethian</a:t>
            </a:r>
            <a:endParaRPr lang="en-US" sz="2400" baseline="-25000" dirty="0">
              <a:solidFill>
                <a:srgbClr val="FFC000"/>
              </a:solidFill>
            </a:endParaRPr>
          </a:p>
        </p:txBody>
      </p:sp>
      <p:sp>
        <p:nvSpPr>
          <p:cNvPr id="43" name="Rectangle 42"/>
          <p:cNvSpPr/>
          <p:nvPr/>
        </p:nvSpPr>
        <p:spPr>
          <a:xfrm>
            <a:off x="491777" y="378767"/>
            <a:ext cx="4294702" cy="461665"/>
          </a:xfrm>
          <a:prstGeom prst="rect">
            <a:avLst/>
          </a:prstGeom>
        </p:spPr>
        <p:txBody>
          <a:bodyPr wrap="none">
            <a:spAutoFit/>
          </a:bodyPr>
          <a:lstStyle/>
          <a:p>
            <a:r>
              <a:rPr lang="en-US" sz="2400" b="1" dirty="0">
                <a:solidFill>
                  <a:srgbClr val="0070C0"/>
                </a:solidFill>
              </a:rPr>
              <a:t>Level Sets in Higher Dimensions </a:t>
            </a:r>
          </a:p>
        </p:txBody>
      </p:sp>
      <p:sp>
        <p:nvSpPr>
          <p:cNvPr id="45" name="TextBox 44"/>
          <p:cNvSpPr txBox="1"/>
          <p:nvPr/>
        </p:nvSpPr>
        <p:spPr>
          <a:xfrm>
            <a:off x="76201" y="838200"/>
            <a:ext cx="4710278" cy="923330"/>
          </a:xfrm>
          <a:prstGeom prst="rect">
            <a:avLst/>
          </a:prstGeom>
          <a:noFill/>
          <a:ln w="28575">
            <a:solidFill>
              <a:schemeClr val="accent1">
                <a:shade val="95000"/>
                <a:satMod val="105000"/>
              </a:schemeClr>
            </a:solidFill>
          </a:ln>
        </p:spPr>
        <p:txBody>
          <a:bodyPr wrap="square" rtlCol="0">
            <a:spAutoFit/>
          </a:bodyPr>
          <a:lstStyle/>
          <a:p>
            <a:r>
              <a:rPr lang="en-US" b="1" dirty="0"/>
              <a:t>Again. At input (x</a:t>
            </a:r>
            <a:r>
              <a:rPr lang="en-US" b="1" baseline="-25000" dirty="0"/>
              <a:t>0</a:t>
            </a:r>
            <a:r>
              <a:rPr lang="en-US" b="1" dirty="0"/>
              <a:t>,y</a:t>
            </a:r>
            <a:r>
              <a:rPr lang="en-US" b="1" baseline="-25000" dirty="0"/>
              <a:t>0</a:t>
            </a:r>
            <a:r>
              <a:rPr lang="en-US" b="1" dirty="0"/>
              <a:t>) the gradient is normal to the line tangent to the k=f(x</a:t>
            </a:r>
            <a:r>
              <a:rPr lang="en-US" b="1" baseline="-25000" dirty="0"/>
              <a:t>0</a:t>
            </a:r>
            <a:r>
              <a:rPr lang="en-US" b="1" dirty="0"/>
              <a:t>,y</a:t>
            </a:r>
            <a:r>
              <a:rPr lang="en-US" b="1" baseline="-25000" dirty="0"/>
              <a:t>0</a:t>
            </a:r>
            <a:r>
              <a:rPr lang="en-US" b="1" dirty="0"/>
              <a:t>) level curve passing through (x</a:t>
            </a:r>
            <a:r>
              <a:rPr lang="en-US" b="1" baseline="-25000" dirty="0"/>
              <a:t>0</a:t>
            </a:r>
            <a:r>
              <a:rPr lang="en-US" b="1" dirty="0"/>
              <a:t>,y</a:t>
            </a:r>
            <a:r>
              <a:rPr lang="en-US" b="1" baseline="-25000" dirty="0"/>
              <a:t>0</a:t>
            </a:r>
            <a:r>
              <a:rPr lang="en-US" b="1" dirty="0"/>
              <a:t>).  </a:t>
            </a:r>
            <a:endParaRPr lang="en-US" b="1" baseline="30000" dirty="0"/>
          </a:p>
        </p:txBody>
      </p:sp>
      <p:sp>
        <p:nvSpPr>
          <p:cNvPr id="46" name="TextBox 45"/>
          <p:cNvSpPr txBox="1"/>
          <p:nvPr/>
        </p:nvSpPr>
        <p:spPr>
          <a:xfrm>
            <a:off x="76201" y="1984494"/>
            <a:ext cx="3289403" cy="1200329"/>
          </a:xfrm>
          <a:prstGeom prst="rect">
            <a:avLst/>
          </a:prstGeom>
          <a:noFill/>
          <a:ln w="28575">
            <a:solidFill>
              <a:schemeClr val="accent1">
                <a:shade val="95000"/>
                <a:satMod val="105000"/>
              </a:schemeClr>
            </a:solidFill>
          </a:ln>
        </p:spPr>
        <p:txBody>
          <a:bodyPr wrap="square" rtlCol="0">
            <a:spAutoFit/>
          </a:bodyPr>
          <a:lstStyle/>
          <a:p>
            <a:r>
              <a:rPr lang="en-US" b="1" dirty="0"/>
              <a:t>This same idea is true in higher dimensions. For a function w=f(</a:t>
            </a:r>
            <a:r>
              <a:rPr lang="en-US" b="1" dirty="0" err="1"/>
              <a:t>x,y,z</a:t>
            </a:r>
            <a:r>
              <a:rPr lang="en-US" b="1" dirty="0"/>
              <a:t>), the input space is three-dimensional.  </a:t>
            </a:r>
            <a:endParaRPr lang="en-US" b="1" baseline="30000" dirty="0"/>
          </a:p>
        </p:txBody>
      </p:sp>
      <p:cxnSp>
        <p:nvCxnSpPr>
          <p:cNvPr id="47" name="Straight Arrow Connector 46"/>
          <p:cNvCxnSpPr/>
          <p:nvPr/>
        </p:nvCxnSpPr>
        <p:spPr>
          <a:xfrm>
            <a:off x="4773674" y="4410670"/>
            <a:ext cx="1908489" cy="8382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V="1">
            <a:off x="4773674" y="3724870"/>
            <a:ext cx="1919122" cy="68403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V="1">
            <a:off x="4773674" y="2734270"/>
            <a:ext cx="1" cy="167462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6660328" y="5062802"/>
            <a:ext cx="413468" cy="369332"/>
          </a:xfrm>
          <a:prstGeom prst="rect">
            <a:avLst/>
          </a:prstGeom>
          <a:noFill/>
        </p:spPr>
        <p:txBody>
          <a:bodyPr wrap="square" rtlCol="0">
            <a:spAutoFit/>
          </a:bodyPr>
          <a:lstStyle/>
          <a:p>
            <a:r>
              <a:rPr lang="en-US" b="1" dirty="0"/>
              <a:t>x</a:t>
            </a:r>
          </a:p>
        </p:txBody>
      </p:sp>
      <p:sp>
        <p:nvSpPr>
          <p:cNvPr id="52" name="TextBox 51"/>
          <p:cNvSpPr txBox="1"/>
          <p:nvPr/>
        </p:nvSpPr>
        <p:spPr>
          <a:xfrm>
            <a:off x="6682163" y="3497305"/>
            <a:ext cx="413468" cy="369332"/>
          </a:xfrm>
          <a:prstGeom prst="rect">
            <a:avLst/>
          </a:prstGeom>
          <a:noFill/>
        </p:spPr>
        <p:txBody>
          <a:bodyPr wrap="square" rtlCol="0">
            <a:spAutoFit/>
          </a:bodyPr>
          <a:lstStyle/>
          <a:p>
            <a:r>
              <a:rPr lang="en-US" b="1" dirty="0"/>
              <a:t>y</a:t>
            </a:r>
          </a:p>
        </p:txBody>
      </p:sp>
      <p:sp>
        <p:nvSpPr>
          <p:cNvPr id="53" name="TextBox 52"/>
          <p:cNvSpPr txBox="1"/>
          <p:nvPr/>
        </p:nvSpPr>
        <p:spPr>
          <a:xfrm>
            <a:off x="4566940" y="2339875"/>
            <a:ext cx="413468" cy="369332"/>
          </a:xfrm>
          <a:prstGeom prst="rect">
            <a:avLst/>
          </a:prstGeom>
          <a:noFill/>
        </p:spPr>
        <p:txBody>
          <a:bodyPr wrap="square" rtlCol="0">
            <a:spAutoFit/>
          </a:bodyPr>
          <a:lstStyle/>
          <a:p>
            <a:r>
              <a:rPr lang="en-US" b="1" dirty="0"/>
              <a:t>z</a:t>
            </a:r>
          </a:p>
        </p:txBody>
      </p:sp>
      <p:sp>
        <p:nvSpPr>
          <p:cNvPr id="54" name="TextBox 53"/>
          <p:cNvSpPr txBox="1"/>
          <p:nvPr/>
        </p:nvSpPr>
        <p:spPr>
          <a:xfrm>
            <a:off x="5168796" y="3812738"/>
            <a:ext cx="1227147" cy="369332"/>
          </a:xfrm>
          <a:prstGeom prst="rect">
            <a:avLst/>
          </a:prstGeom>
          <a:noFill/>
        </p:spPr>
        <p:txBody>
          <a:bodyPr wrap="square" rtlCol="0">
            <a:spAutoFit/>
          </a:bodyPr>
          <a:lstStyle/>
          <a:p>
            <a:r>
              <a:rPr lang="en-US" b="1" dirty="0"/>
              <a:t>(x</a:t>
            </a:r>
            <a:r>
              <a:rPr lang="en-US" b="1" baseline="-25000" dirty="0"/>
              <a:t>0</a:t>
            </a:r>
            <a:r>
              <a:rPr lang="en-US" b="1" dirty="0"/>
              <a:t>,y</a:t>
            </a:r>
            <a:r>
              <a:rPr lang="en-US" b="1" baseline="-25000" dirty="0"/>
              <a:t>0</a:t>
            </a:r>
            <a:r>
              <a:rPr lang="en-US" b="1" dirty="0"/>
              <a:t>,z</a:t>
            </a:r>
            <a:r>
              <a:rPr lang="en-US" b="1" baseline="-25000" dirty="0"/>
              <a:t>0</a:t>
            </a:r>
            <a:r>
              <a:rPr lang="en-US" b="1" dirty="0"/>
              <a:t>)</a:t>
            </a:r>
          </a:p>
        </p:txBody>
      </p:sp>
      <p:sp>
        <p:nvSpPr>
          <p:cNvPr id="55" name="Oval 54"/>
          <p:cNvSpPr/>
          <p:nvPr/>
        </p:nvSpPr>
        <p:spPr>
          <a:xfrm>
            <a:off x="5473596" y="372487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534928" y="3191470"/>
            <a:ext cx="2654197" cy="2419529"/>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534928" y="4171441"/>
            <a:ext cx="2654197" cy="496186"/>
          </a:xfrm>
          <a:prstGeom prst="ellipse">
            <a:avLst/>
          </a:prstGeom>
          <a:solidFill>
            <a:schemeClr val="accent1">
              <a:alpha val="2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Straight Arrow Connector 57"/>
          <p:cNvCxnSpPr/>
          <p:nvPr/>
        </p:nvCxnSpPr>
        <p:spPr>
          <a:xfrm flipV="1">
            <a:off x="5549796" y="3267670"/>
            <a:ext cx="1219200" cy="533400"/>
          </a:xfrm>
          <a:prstGeom prst="straightConnector1">
            <a:avLst/>
          </a:prstGeom>
          <a:ln w="412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3534928" y="2277070"/>
            <a:ext cx="1238747" cy="923330"/>
          </a:xfrm>
          <a:prstGeom prst="rect">
            <a:avLst/>
          </a:prstGeom>
          <a:noFill/>
        </p:spPr>
        <p:txBody>
          <a:bodyPr wrap="square" rtlCol="0">
            <a:spAutoFit/>
          </a:bodyPr>
          <a:lstStyle/>
          <a:p>
            <a:r>
              <a:rPr lang="en-US" b="1" dirty="0"/>
              <a:t>Input space for f(</a:t>
            </a:r>
            <a:r>
              <a:rPr lang="en-US" b="1" dirty="0" err="1"/>
              <a:t>x,y,z</a:t>
            </a:r>
            <a:r>
              <a:rPr lang="en-US" b="1" dirty="0"/>
              <a:t>)</a:t>
            </a:r>
          </a:p>
        </p:txBody>
      </p:sp>
      <p:sp>
        <p:nvSpPr>
          <p:cNvPr id="60" name="TextBox 59"/>
          <p:cNvSpPr txBox="1"/>
          <p:nvPr/>
        </p:nvSpPr>
        <p:spPr>
          <a:xfrm>
            <a:off x="4178196" y="4791670"/>
            <a:ext cx="731520" cy="381000"/>
          </a:xfrm>
          <a:prstGeom prst="rect">
            <a:avLst/>
          </a:prstGeom>
          <a:noFill/>
        </p:spPr>
        <p:txBody>
          <a:bodyPr wrap="square" rtlCol="0">
            <a:spAutoFit/>
          </a:bodyPr>
          <a:lstStyle/>
          <a:p>
            <a:r>
              <a:rPr lang="en-US" dirty="0"/>
              <a:t>(</a:t>
            </a:r>
            <a:r>
              <a:rPr lang="en-US" dirty="0" err="1"/>
              <a:t>x,y,z</a:t>
            </a:r>
            <a:r>
              <a:rPr lang="en-US" dirty="0"/>
              <a:t>)</a:t>
            </a:r>
          </a:p>
        </p:txBody>
      </p:sp>
      <p:sp>
        <p:nvSpPr>
          <p:cNvPr id="61" name="Oval 60"/>
          <p:cNvSpPr/>
          <p:nvPr/>
        </p:nvSpPr>
        <p:spPr>
          <a:xfrm>
            <a:off x="4101996" y="4791670"/>
            <a:ext cx="122993"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p:cNvSpPr txBox="1"/>
          <p:nvPr/>
        </p:nvSpPr>
        <p:spPr>
          <a:xfrm>
            <a:off x="3648075" y="5163145"/>
            <a:ext cx="3187596" cy="923330"/>
          </a:xfrm>
          <a:prstGeom prst="rect">
            <a:avLst/>
          </a:prstGeom>
          <a:noFill/>
        </p:spPr>
        <p:txBody>
          <a:bodyPr wrap="square" rtlCol="0">
            <a:spAutoFit/>
          </a:bodyPr>
          <a:lstStyle/>
          <a:p>
            <a:r>
              <a:rPr lang="en-US" b="1" dirty="0"/>
              <a:t>Every (</a:t>
            </a:r>
            <a:r>
              <a:rPr lang="en-US" b="1" dirty="0" err="1"/>
              <a:t>x,y,z</a:t>
            </a:r>
            <a:r>
              <a:rPr lang="en-US" b="1" dirty="0"/>
              <a:t>) input point on this k-level surface is sent to the same output k=f(x</a:t>
            </a:r>
            <a:r>
              <a:rPr lang="en-US" b="1" baseline="-25000" dirty="0"/>
              <a:t>0</a:t>
            </a:r>
            <a:r>
              <a:rPr lang="en-US" b="1" dirty="0"/>
              <a:t>,y</a:t>
            </a:r>
            <a:r>
              <a:rPr lang="en-US" b="1" baseline="-25000" dirty="0"/>
              <a:t>0</a:t>
            </a:r>
            <a:r>
              <a:rPr lang="en-US" b="1" dirty="0"/>
              <a:t>,z</a:t>
            </a:r>
            <a:r>
              <a:rPr lang="en-US" b="1" baseline="-25000" dirty="0"/>
              <a:t>0</a:t>
            </a:r>
            <a:r>
              <a:rPr lang="en-US" b="1" dirty="0"/>
              <a:t>)</a:t>
            </a:r>
          </a:p>
        </p:txBody>
      </p:sp>
      <mc:AlternateContent xmlns:mc="http://schemas.openxmlformats.org/markup-compatibility/2006" xmlns:a14="http://schemas.microsoft.com/office/drawing/2010/main">
        <mc:Choice Requires="a14">
          <p:sp>
            <p:nvSpPr>
              <p:cNvPr id="63" name="TextBox 62"/>
              <p:cNvSpPr txBox="1"/>
              <p:nvPr/>
            </p:nvSpPr>
            <p:spPr>
              <a:xfrm>
                <a:off x="7815112" y="3138477"/>
                <a:ext cx="1315064" cy="38343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1" i="0" smtClean="0">
                          <a:latin typeface="Cambria Math"/>
                          <a:ea typeface="Cambria Math"/>
                        </a:rPr>
                        <m:t>𝛁</m:t>
                      </m:r>
                      <m:r>
                        <a:rPr lang="en-US" b="1" i="0" smtClean="0">
                          <a:latin typeface="Cambria Math"/>
                          <a:ea typeface="Cambria Math"/>
                        </a:rPr>
                        <m:t>𝐟</m:t>
                      </m:r>
                      <m:r>
                        <a:rPr lang="en-US" b="1" i="0" smtClean="0">
                          <a:latin typeface="Cambria Math"/>
                          <a:ea typeface="Cambria Math"/>
                        </a:rPr>
                        <m:t>(</m:t>
                      </m:r>
                      <m:r>
                        <a:rPr lang="en-US" b="1" i="0" smtClean="0">
                          <a:latin typeface="Cambria Math"/>
                          <a:ea typeface="Cambria Math"/>
                        </a:rPr>
                        <m:t>𝐱𝟎</m:t>
                      </m:r>
                      <m:r>
                        <a:rPr lang="en-US" b="1" i="0" smtClean="0">
                          <a:latin typeface="Cambria Math"/>
                          <a:ea typeface="Cambria Math"/>
                        </a:rPr>
                        <m:t>,</m:t>
                      </m:r>
                      <m:r>
                        <a:rPr lang="en-US" b="1" i="0" smtClean="0">
                          <a:latin typeface="Cambria Math"/>
                          <a:ea typeface="Cambria Math"/>
                        </a:rPr>
                        <m:t>𝐲𝟎</m:t>
                      </m:r>
                      <m:r>
                        <a:rPr lang="en-US" b="1" i="0" smtClean="0">
                          <a:latin typeface="Cambria Math"/>
                          <a:ea typeface="Cambria Math"/>
                        </a:rPr>
                        <m:t>,</m:t>
                      </m:r>
                      <m:r>
                        <a:rPr lang="en-US" b="1" i="0" smtClean="0">
                          <a:latin typeface="Cambria Math"/>
                          <a:ea typeface="Cambria Math"/>
                        </a:rPr>
                        <m:t>𝐳𝟎</m:t>
                      </m:r>
                      <m:r>
                        <a:rPr lang="en-US" b="1" i="0" smtClean="0">
                          <a:latin typeface="Cambria Math"/>
                          <a:ea typeface="Cambria Math"/>
                        </a:rPr>
                        <m:t>)</m:t>
                      </m:r>
                    </m:oMath>
                  </m:oMathPara>
                </a14:m>
                <a:endParaRPr lang="en-US" b="1" dirty="0"/>
              </a:p>
            </p:txBody>
          </p:sp>
        </mc:Choice>
        <mc:Fallback xmlns="">
          <p:sp>
            <p:nvSpPr>
              <p:cNvPr id="63" name="TextBox 62"/>
              <p:cNvSpPr txBox="1">
                <a:spLocks noRot="1" noChangeAspect="1" noMove="1" noResize="1" noEditPoints="1" noAdjustHandles="1" noChangeArrowheads="1" noChangeShapeType="1" noTextEdit="1"/>
              </p:cNvSpPr>
              <p:nvPr/>
            </p:nvSpPr>
            <p:spPr>
              <a:xfrm>
                <a:off x="7815112" y="3138477"/>
                <a:ext cx="1315064" cy="383437"/>
              </a:xfrm>
              <a:prstGeom prst="rect">
                <a:avLst/>
              </a:prstGeom>
              <a:blipFill>
                <a:blip r:embed="rId3"/>
                <a:stretch>
                  <a:fillRect r="-9259" b="-7937"/>
                </a:stretch>
              </a:blipFill>
            </p:spPr>
            <p:txBody>
              <a:bodyPr/>
              <a:lstStyle/>
              <a:p>
                <a:r>
                  <a:rPr lang="en-US">
                    <a:noFill/>
                  </a:rPr>
                  <a:t> </a:t>
                </a:r>
              </a:p>
            </p:txBody>
          </p:sp>
        </mc:Fallback>
      </mc:AlternateContent>
      <p:sp>
        <p:nvSpPr>
          <p:cNvPr id="90" name="Freeform 89"/>
          <p:cNvSpPr/>
          <p:nvPr/>
        </p:nvSpPr>
        <p:spPr>
          <a:xfrm>
            <a:off x="4931336" y="3115270"/>
            <a:ext cx="1307804" cy="1318437"/>
          </a:xfrm>
          <a:custGeom>
            <a:avLst/>
            <a:gdLst>
              <a:gd name="connsiteX0" fmla="*/ 0 w 1307804"/>
              <a:gd name="connsiteY0" fmla="*/ 669851 h 1318437"/>
              <a:gd name="connsiteX1" fmla="*/ 669851 w 1307804"/>
              <a:gd name="connsiteY1" fmla="*/ 1318437 h 1318437"/>
              <a:gd name="connsiteX2" fmla="*/ 1307804 w 1307804"/>
              <a:gd name="connsiteY2" fmla="*/ 489097 h 1318437"/>
              <a:gd name="connsiteX3" fmla="*/ 691116 w 1307804"/>
              <a:gd name="connsiteY3" fmla="*/ 0 h 1318437"/>
              <a:gd name="connsiteX4" fmla="*/ 0 w 1307804"/>
              <a:gd name="connsiteY4" fmla="*/ 669851 h 13184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7804" h="1318437">
                <a:moveTo>
                  <a:pt x="0" y="669851"/>
                </a:moveTo>
                <a:lnTo>
                  <a:pt x="669851" y="1318437"/>
                </a:lnTo>
                <a:lnTo>
                  <a:pt x="1307804" y="489097"/>
                </a:lnTo>
                <a:lnTo>
                  <a:pt x="691116" y="0"/>
                </a:lnTo>
                <a:lnTo>
                  <a:pt x="0" y="669851"/>
                </a:lnTo>
                <a:close/>
              </a:path>
            </a:pathLst>
          </a:custGeom>
          <a:solidFill>
            <a:srgbClr val="C00000">
              <a:alpha val="35000"/>
            </a:srgbClr>
          </a:solidFill>
          <a:ln>
            <a:solidFill>
              <a:srgbClr val="C00000">
                <a:alpha val="42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TextBox 90"/>
          <p:cNvSpPr txBox="1"/>
          <p:nvPr/>
        </p:nvSpPr>
        <p:spPr>
          <a:xfrm>
            <a:off x="5232756" y="2458858"/>
            <a:ext cx="1133827" cy="646331"/>
          </a:xfrm>
          <a:prstGeom prst="rect">
            <a:avLst/>
          </a:prstGeom>
          <a:noFill/>
        </p:spPr>
        <p:txBody>
          <a:bodyPr wrap="square" rtlCol="0">
            <a:spAutoFit/>
          </a:bodyPr>
          <a:lstStyle/>
          <a:p>
            <a:r>
              <a:rPr lang="en-US" dirty="0"/>
              <a:t>Tangent plane</a:t>
            </a:r>
          </a:p>
        </p:txBody>
      </p:sp>
      <p:sp>
        <p:nvSpPr>
          <p:cNvPr id="92" name="Curved Left Arrow 91"/>
          <p:cNvSpPr/>
          <p:nvPr/>
        </p:nvSpPr>
        <p:spPr>
          <a:xfrm>
            <a:off x="5924136" y="2907936"/>
            <a:ext cx="224627" cy="424633"/>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3" name="TextBox 92"/>
          <p:cNvSpPr txBox="1"/>
          <p:nvPr/>
        </p:nvSpPr>
        <p:spPr>
          <a:xfrm>
            <a:off x="6958621" y="3137571"/>
            <a:ext cx="1066800" cy="369332"/>
          </a:xfrm>
          <a:prstGeom prst="rect">
            <a:avLst/>
          </a:prstGeom>
          <a:noFill/>
        </p:spPr>
        <p:txBody>
          <a:bodyPr wrap="square" rtlCol="0">
            <a:spAutoFit/>
          </a:bodyPr>
          <a:lstStyle/>
          <a:p>
            <a:r>
              <a:rPr lang="en-US" dirty="0"/>
              <a:t>Gradient</a:t>
            </a:r>
          </a:p>
        </p:txBody>
      </p:sp>
      <p:cxnSp>
        <p:nvCxnSpPr>
          <p:cNvPr id="94" name="Straight Arrow Connector 93"/>
          <p:cNvCxnSpPr/>
          <p:nvPr/>
        </p:nvCxnSpPr>
        <p:spPr>
          <a:xfrm>
            <a:off x="7438562" y="4857241"/>
            <a:ext cx="1006834" cy="57489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5" name="TextBox 94"/>
          <p:cNvSpPr txBox="1"/>
          <p:nvPr/>
        </p:nvSpPr>
        <p:spPr>
          <a:xfrm>
            <a:off x="8391662" y="5283573"/>
            <a:ext cx="413468" cy="369332"/>
          </a:xfrm>
          <a:prstGeom prst="rect">
            <a:avLst/>
          </a:prstGeom>
          <a:noFill/>
        </p:spPr>
        <p:txBody>
          <a:bodyPr wrap="square" rtlCol="0">
            <a:spAutoFit/>
          </a:bodyPr>
          <a:lstStyle/>
          <a:p>
            <a:r>
              <a:rPr lang="en-US" b="1" dirty="0"/>
              <a:t>x</a:t>
            </a:r>
          </a:p>
        </p:txBody>
      </p:sp>
      <p:cxnSp>
        <p:nvCxnSpPr>
          <p:cNvPr id="96" name="Straight Arrow Connector 95"/>
          <p:cNvCxnSpPr/>
          <p:nvPr/>
        </p:nvCxnSpPr>
        <p:spPr>
          <a:xfrm>
            <a:off x="7438562" y="4867870"/>
            <a:ext cx="1366568" cy="19493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a:xfrm>
            <a:off x="8750196" y="4805107"/>
            <a:ext cx="413468" cy="369332"/>
          </a:xfrm>
          <a:prstGeom prst="rect">
            <a:avLst/>
          </a:prstGeom>
          <a:noFill/>
        </p:spPr>
        <p:txBody>
          <a:bodyPr wrap="square" rtlCol="0">
            <a:spAutoFit/>
          </a:bodyPr>
          <a:lstStyle/>
          <a:p>
            <a:r>
              <a:rPr lang="en-US" b="1" dirty="0"/>
              <a:t>y</a:t>
            </a:r>
          </a:p>
        </p:txBody>
      </p:sp>
      <p:cxnSp>
        <p:nvCxnSpPr>
          <p:cNvPr id="98" name="Straight Arrow Connector 97"/>
          <p:cNvCxnSpPr/>
          <p:nvPr/>
        </p:nvCxnSpPr>
        <p:spPr>
          <a:xfrm flipV="1">
            <a:off x="7438562" y="4563070"/>
            <a:ext cx="1159834" cy="29417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9" name="TextBox 98"/>
          <p:cNvSpPr txBox="1"/>
          <p:nvPr/>
        </p:nvSpPr>
        <p:spPr>
          <a:xfrm>
            <a:off x="8554695" y="4334470"/>
            <a:ext cx="413468" cy="369332"/>
          </a:xfrm>
          <a:prstGeom prst="rect">
            <a:avLst/>
          </a:prstGeom>
          <a:noFill/>
        </p:spPr>
        <p:txBody>
          <a:bodyPr wrap="square" rtlCol="0">
            <a:spAutoFit/>
          </a:bodyPr>
          <a:lstStyle/>
          <a:p>
            <a:r>
              <a:rPr lang="en-US" b="1" dirty="0"/>
              <a:t>z</a:t>
            </a:r>
          </a:p>
        </p:txBody>
      </p:sp>
      <p:cxnSp>
        <p:nvCxnSpPr>
          <p:cNvPr id="100" name="Straight Arrow Connector 99"/>
          <p:cNvCxnSpPr/>
          <p:nvPr/>
        </p:nvCxnSpPr>
        <p:spPr>
          <a:xfrm flipV="1">
            <a:off x="7438562" y="3651408"/>
            <a:ext cx="0" cy="120583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7455996" y="3537033"/>
            <a:ext cx="1294200" cy="369332"/>
          </a:xfrm>
          <a:prstGeom prst="rect">
            <a:avLst/>
          </a:prstGeom>
          <a:noFill/>
        </p:spPr>
        <p:txBody>
          <a:bodyPr wrap="square" rtlCol="0">
            <a:spAutoFit/>
          </a:bodyPr>
          <a:lstStyle/>
          <a:p>
            <a:r>
              <a:rPr lang="en-US" b="1" dirty="0"/>
              <a:t>w</a:t>
            </a:r>
          </a:p>
        </p:txBody>
      </p:sp>
      <p:sp>
        <p:nvSpPr>
          <p:cNvPr id="102" name="TextBox 101"/>
          <p:cNvSpPr txBox="1"/>
          <p:nvPr/>
        </p:nvSpPr>
        <p:spPr>
          <a:xfrm>
            <a:off x="7639095" y="4671169"/>
            <a:ext cx="1469066" cy="369332"/>
          </a:xfrm>
          <a:prstGeom prst="rect">
            <a:avLst/>
          </a:prstGeom>
          <a:noFill/>
        </p:spPr>
        <p:txBody>
          <a:bodyPr wrap="square" rtlCol="0">
            <a:spAutoFit/>
          </a:bodyPr>
          <a:lstStyle/>
          <a:p>
            <a:r>
              <a:rPr lang="en-US" dirty="0"/>
              <a:t>Input space</a:t>
            </a:r>
          </a:p>
        </p:txBody>
      </p:sp>
      <p:sp>
        <p:nvSpPr>
          <p:cNvPr id="103" name="Oval 102"/>
          <p:cNvSpPr/>
          <p:nvPr/>
        </p:nvSpPr>
        <p:spPr>
          <a:xfrm>
            <a:off x="7865203" y="3953470"/>
            <a:ext cx="122993" cy="152400"/>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TextBox 103"/>
          <p:cNvSpPr txBox="1"/>
          <p:nvPr/>
        </p:nvSpPr>
        <p:spPr>
          <a:xfrm>
            <a:off x="7591282" y="4013073"/>
            <a:ext cx="1697640" cy="369332"/>
          </a:xfrm>
          <a:prstGeom prst="rect">
            <a:avLst/>
          </a:prstGeom>
          <a:noFill/>
        </p:spPr>
        <p:txBody>
          <a:bodyPr wrap="square" rtlCol="0">
            <a:spAutoFit/>
          </a:bodyPr>
          <a:lstStyle/>
          <a:p>
            <a:r>
              <a:rPr lang="en-US" b="1" dirty="0"/>
              <a:t>k=w</a:t>
            </a:r>
            <a:r>
              <a:rPr lang="en-US" b="1" baseline="-25000" dirty="0"/>
              <a:t>0</a:t>
            </a:r>
            <a:r>
              <a:rPr lang="en-US" b="1" dirty="0"/>
              <a:t>=f(x</a:t>
            </a:r>
            <a:r>
              <a:rPr lang="en-US" b="1" baseline="-25000" dirty="0"/>
              <a:t>0</a:t>
            </a:r>
            <a:r>
              <a:rPr lang="en-US" b="1" dirty="0"/>
              <a:t>,y</a:t>
            </a:r>
            <a:r>
              <a:rPr lang="en-US" b="1" baseline="-25000" dirty="0"/>
              <a:t>0</a:t>
            </a:r>
            <a:r>
              <a:rPr lang="en-US" b="1" dirty="0"/>
              <a:t>,z</a:t>
            </a:r>
            <a:r>
              <a:rPr lang="en-US" b="1" baseline="-25000" dirty="0"/>
              <a:t>0</a:t>
            </a:r>
            <a:r>
              <a:rPr lang="en-US" b="1" dirty="0"/>
              <a:t>)</a:t>
            </a:r>
          </a:p>
        </p:txBody>
      </p:sp>
      <p:sp>
        <p:nvSpPr>
          <p:cNvPr id="105" name="TextBox 104"/>
          <p:cNvSpPr txBox="1"/>
          <p:nvPr/>
        </p:nvSpPr>
        <p:spPr>
          <a:xfrm>
            <a:off x="6829956" y="5582019"/>
            <a:ext cx="2377440" cy="338554"/>
          </a:xfrm>
          <a:prstGeom prst="rect">
            <a:avLst/>
          </a:prstGeom>
          <a:noFill/>
        </p:spPr>
        <p:txBody>
          <a:bodyPr wrap="square" rtlCol="0">
            <a:spAutoFit/>
          </a:bodyPr>
          <a:lstStyle/>
          <a:p>
            <a:r>
              <a:rPr lang="en-US" sz="1600" b="1" dirty="0"/>
              <a:t>Graph of output vs. input</a:t>
            </a:r>
          </a:p>
        </p:txBody>
      </p:sp>
      <p:sp>
        <p:nvSpPr>
          <p:cNvPr id="106" name="Right Arrow 105"/>
          <p:cNvSpPr/>
          <p:nvPr/>
        </p:nvSpPr>
        <p:spPr>
          <a:xfrm>
            <a:off x="6395943" y="4197739"/>
            <a:ext cx="906453" cy="184666"/>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TextBox 106"/>
          <p:cNvSpPr txBox="1"/>
          <p:nvPr/>
        </p:nvSpPr>
        <p:spPr>
          <a:xfrm>
            <a:off x="76201" y="4831080"/>
            <a:ext cx="3200400" cy="1188720"/>
          </a:xfrm>
          <a:prstGeom prst="rect">
            <a:avLst/>
          </a:prstGeom>
          <a:noFill/>
          <a:ln w="28575">
            <a:solidFill>
              <a:schemeClr val="accent1">
                <a:shade val="95000"/>
                <a:satMod val="105000"/>
              </a:schemeClr>
            </a:solidFill>
          </a:ln>
        </p:spPr>
        <p:txBody>
          <a:bodyPr wrap="square" rtlCol="0">
            <a:spAutoFit/>
          </a:bodyPr>
          <a:lstStyle/>
          <a:p>
            <a:r>
              <a:rPr lang="en-US" b="1" dirty="0"/>
              <a:t>So we have an equation for the tangent plane at the point (x</a:t>
            </a:r>
            <a:r>
              <a:rPr lang="en-US" b="1" baseline="-25000" dirty="0"/>
              <a:t>0</a:t>
            </a:r>
            <a:r>
              <a:rPr lang="en-US" b="1" dirty="0"/>
              <a:t>,y</a:t>
            </a:r>
            <a:r>
              <a:rPr lang="en-US" b="1" baseline="-25000" dirty="0"/>
              <a:t>0</a:t>
            </a:r>
            <a:r>
              <a:rPr lang="en-US" b="1" dirty="0"/>
              <a:t>,z</a:t>
            </a:r>
            <a:r>
              <a:rPr lang="en-US" b="1" baseline="-25000" dirty="0"/>
              <a:t>0</a:t>
            </a:r>
            <a:r>
              <a:rPr lang="en-US" b="1" dirty="0"/>
              <a:t>), since we know a point and the normal  </a:t>
            </a:r>
          </a:p>
          <a:p>
            <a:r>
              <a:rPr lang="en-US" b="1" dirty="0"/>
              <a:t> </a:t>
            </a:r>
            <a:endParaRPr lang="en-US" b="1" baseline="30000" dirty="0"/>
          </a:p>
        </p:txBody>
      </p:sp>
      <mc:AlternateContent xmlns:mc="http://schemas.openxmlformats.org/markup-compatibility/2006" xmlns:a14="http://schemas.microsoft.com/office/drawing/2010/main">
        <mc:Choice Requires="a14">
          <p:sp>
            <p:nvSpPr>
              <p:cNvPr id="108" name="TextBox 107"/>
              <p:cNvSpPr txBox="1"/>
              <p:nvPr/>
            </p:nvSpPr>
            <p:spPr>
              <a:xfrm>
                <a:off x="1657350" y="5659993"/>
                <a:ext cx="6858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1" i="0" smtClean="0">
                          <a:latin typeface="Cambria Math"/>
                          <a:ea typeface="Cambria Math"/>
                        </a:rPr>
                        <m:t>𝛁</m:t>
                      </m:r>
                      <m:r>
                        <a:rPr lang="en-US" b="1" i="0" smtClean="0">
                          <a:latin typeface="Cambria Math"/>
                          <a:ea typeface="Cambria Math"/>
                        </a:rPr>
                        <m:t>𝐟</m:t>
                      </m:r>
                      <m:r>
                        <a:rPr lang="en-US" b="1" i="0" smtClean="0">
                          <a:latin typeface="Cambria Math"/>
                          <a:ea typeface="Cambria Math"/>
                        </a:rPr>
                        <m:t>(</m:t>
                      </m:r>
                      <m:r>
                        <a:rPr lang="en-US" b="1" i="0" smtClean="0">
                          <a:latin typeface="Cambria Math"/>
                          <a:ea typeface="Cambria Math"/>
                        </a:rPr>
                        <m:t>𝐱𝟎</m:t>
                      </m:r>
                      <m:r>
                        <a:rPr lang="en-US" b="1" i="0" smtClean="0">
                          <a:latin typeface="Cambria Math"/>
                          <a:ea typeface="Cambria Math"/>
                        </a:rPr>
                        <m:t>,</m:t>
                      </m:r>
                      <m:r>
                        <a:rPr lang="en-US" b="1" i="0" smtClean="0">
                          <a:latin typeface="Cambria Math"/>
                          <a:ea typeface="Cambria Math"/>
                        </a:rPr>
                        <m:t>𝐲𝟎</m:t>
                      </m:r>
                      <m:r>
                        <a:rPr lang="en-US" b="1" i="0" smtClean="0">
                          <a:latin typeface="Cambria Math"/>
                          <a:ea typeface="Cambria Math"/>
                        </a:rPr>
                        <m:t>,</m:t>
                      </m:r>
                      <m:r>
                        <a:rPr lang="en-US" b="1" i="0" smtClean="0">
                          <a:latin typeface="Cambria Math"/>
                          <a:ea typeface="Cambria Math"/>
                        </a:rPr>
                        <m:t>𝐳𝟎</m:t>
                      </m:r>
                      <m:r>
                        <a:rPr lang="en-US" b="1" i="0" smtClean="0">
                          <a:latin typeface="Cambria Math"/>
                          <a:ea typeface="Cambria Math"/>
                        </a:rPr>
                        <m:t>)</m:t>
                      </m:r>
                    </m:oMath>
                  </m:oMathPara>
                </a14:m>
                <a:endParaRPr lang="en-US" b="1" dirty="0"/>
              </a:p>
            </p:txBody>
          </p:sp>
        </mc:Choice>
        <mc:Fallback xmlns="">
          <p:sp>
            <p:nvSpPr>
              <p:cNvPr id="108" name="TextBox 107"/>
              <p:cNvSpPr txBox="1">
                <a:spLocks noRot="1" noChangeAspect="1" noMove="1" noResize="1" noEditPoints="1" noAdjustHandles="1" noChangeArrowheads="1" noChangeShapeType="1" noTextEdit="1"/>
              </p:cNvSpPr>
              <p:nvPr/>
            </p:nvSpPr>
            <p:spPr>
              <a:xfrm>
                <a:off x="1657350" y="5659993"/>
                <a:ext cx="685800" cy="369332"/>
              </a:xfrm>
              <a:prstGeom prst="rect">
                <a:avLst/>
              </a:prstGeom>
              <a:blipFill>
                <a:blip r:embed="rId4"/>
                <a:stretch>
                  <a:fillRect r="-110714" b="-13115"/>
                </a:stretch>
              </a:blipFill>
            </p:spPr>
            <p:txBody>
              <a:bodyPr/>
              <a:lstStyle/>
              <a:p>
                <a:r>
                  <a:rPr lang="en-US">
                    <a:noFill/>
                  </a:rPr>
                  <a:t> </a:t>
                </a:r>
              </a:p>
            </p:txBody>
          </p:sp>
        </mc:Fallback>
      </mc:AlternateContent>
      <p:sp>
        <p:nvSpPr>
          <p:cNvPr id="109" name="TextBox 108"/>
          <p:cNvSpPr txBox="1"/>
          <p:nvPr/>
        </p:nvSpPr>
        <p:spPr>
          <a:xfrm>
            <a:off x="76201" y="3407787"/>
            <a:ext cx="3276599" cy="1200329"/>
          </a:xfrm>
          <a:prstGeom prst="rect">
            <a:avLst/>
          </a:prstGeom>
          <a:noFill/>
          <a:ln w="28575">
            <a:solidFill>
              <a:schemeClr val="accent1">
                <a:shade val="95000"/>
                <a:satMod val="105000"/>
              </a:schemeClr>
            </a:solidFill>
          </a:ln>
        </p:spPr>
        <p:txBody>
          <a:bodyPr wrap="square" rtlCol="0">
            <a:spAutoFit/>
          </a:bodyPr>
          <a:lstStyle/>
          <a:p>
            <a:r>
              <a:rPr lang="en-US" b="1" dirty="0"/>
              <a:t>At input (x</a:t>
            </a:r>
            <a:r>
              <a:rPr lang="en-US" b="1" baseline="-25000" dirty="0"/>
              <a:t>0</a:t>
            </a:r>
            <a:r>
              <a:rPr lang="en-US" b="1" dirty="0"/>
              <a:t>,y</a:t>
            </a:r>
            <a:r>
              <a:rPr lang="en-US" b="1" baseline="-25000" dirty="0"/>
              <a:t>0</a:t>
            </a:r>
            <a:r>
              <a:rPr lang="en-US" b="1" dirty="0"/>
              <a:t>,z</a:t>
            </a:r>
            <a:r>
              <a:rPr lang="en-US" b="1" baseline="-25000" dirty="0"/>
              <a:t>0</a:t>
            </a:r>
            <a:r>
              <a:rPr lang="en-US" b="1" dirty="0"/>
              <a:t>), the gradient is normal to the *plane tangent*   to the k=f(x</a:t>
            </a:r>
            <a:r>
              <a:rPr lang="en-US" b="1" baseline="-25000" dirty="0"/>
              <a:t>0</a:t>
            </a:r>
            <a:r>
              <a:rPr lang="en-US" b="1" dirty="0"/>
              <a:t>,y</a:t>
            </a:r>
            <a:r>
              <a:rPr lang="en-US" b="1" baseline="-25000" dirty="0"/>
              <a:t>0</a:t>
            </a:r>
            <a:r>
              <a:rPr lang="en-US" b="1" dirty="0"/>
              <a:t>,z</a:t>
            </a:r>
            <a:r>
              <a:rPr lang="en-US" b="1" baseline="-25000" dirty="0"/>
              <a:t>0</a:t>
            </a:r>
            <a:r>
              <a:rPr lang="en-US" b="1" dirty="0"/>
              <a:t>) level set passing through (x</a:t>
            </a:r>
            <a:r>
              <a:rPr lang="en-US" b="1" baseline="-25000" dirty="0"/>
              <a:t>0</a:t>
            </a:r>
            <a:r>
              <a:rPr lang="en-US" b="1" dirty="0"/>
              <a:t>,y</a:t>
            </a:r>
            <a:r>
              <a:rPr lang="en-US" b="1" baseline="-25000" dirty="0"/>
              <a:t>0</a:t>
            </a:r>
            <a:r>
              <a:rPr lang="en-US" b="1" dirty="0"/>
              <a:t>,z</a:t>
            </a:r>
            <a:r>
              <a:rPr lang="en-US" b="1" baseline="-25000" dirty="0"/>
              <a:t>0</a:t>
            </a:r>
            <a:r>
              <a:rPr lang="en-US" b="1" dirty="0"/>
              <a:t>).  </a:t>
            </a:r>
            <a:endParaRPr lang="en-US" b="1" baseline="30000" dirty="0"/>
          </a:p>
        </p:txBody>
      </p:sp>
      <p:sp>
        <p:nvSpPr>
          <p:cNvPr id="110" name="TextBox 109"/>
          <p:cNvSpPr txBox="1"/>
          <p:nvPr/>
        </p:nvSpPr>
        <p:spPr>
          <a:xfrm>
            <a:off x="8126589" y="4965336"/>
            <a:ext cx="1227147" cy="369332"/>
          </a:xfrm>
          <a:prstGeom prst="rect">
            <a:avLst/>
          </a:prstGeom>
          <a:noFill/>
        </p:spPr>
        <p:txBody>
          <a:bodyPr wrap="square" rtlCol="0">
            <a:spAutoFit/>
          </a:bodyPr>
          <a:lstStyle/>
          <a:p>
            <a:r>
              <a:rPr lang="en-US" b="1" dirty="0"/>
              <a:t>(x</a:t>
            </a:r>
            <a:r>
              <a:rPr lang="en-US" b="1" baseline="-25000" dirty="0"/>
              <a:t>0</a:t>
            </a:r>
            <a:r>
              <a:rPr lang="en-US" b="1" dirty="0"/>
              <a:t>,y</a:t>
            </a:r>
            <a:r>
              <a:rPr lang="en-US" b="1" baseline="-25000" dirty="0"/>
              <a:t>0</a:t>
            </a:r>
            <a:r>
              <a:rPr lang="en-US" b="1" dirty="0"/>
              <a:t>,z</a:t>
            </a:r>
            <a:r>
              <a:rPr lang="en-US" b="1" baseline="-25000" dirty="0"/>
              <a:t>0</a:t>
            </a:r>
            <a:r>
              <a:rPr lang="en-US" b="1" dirty="0"/>
              <a:t>)</a:t>
            </a:r>
          </a:p>
        </p:txBody>
      </p:sp>
      <p:sp>
        <p:nvSpPr>
          <p:cNvPr id="111" name="Oval 110"/>
          <p:cNvSpPr/>
          <p:nvPr/>
        </p:nvSpPr>
        <p:spPr>
          <a:xfrm>
            <a:off x="8048964" y="501812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495408" y="428624"/>
            <a:ext cx="3102988" cy="2273509"/>
          </a:xfrm>
          <a:prstGeom prst="rect">
            <a:avLst/>
          </a:prstGeom>
        </p:spPr>
      </p:pic>
    </p:spTree>
    <p:extLst>
      <p:ext uri="{BB962C8B-B14F-4D97-AF65-F5344CB8AC3E}">
        <p14:creationId xmlns:p14="http://schemas.microsoft.com/office/powerpoint/2010/main" val="917900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1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9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99"/>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9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0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95"/>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04"/>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0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0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91"/>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9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63"/>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6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58"/>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93"/>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60"/>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90"/>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56"/>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09"/>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62"/>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57"/>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107"/>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10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6" grpId="0" animBg="1"/>
      <p:bldP spid="51" grpId="0"/>
      <p:bldP spid="52" grpId="0"/>
      <p:bldP spid="53" grpId="0"/>
      <p:bldP spid="54" grpId="0"/>
      <p:bldP spid="55" grpId="0" animBg="1"/>
      <p:bldP spid="56" grpId="0" animBg="1"/>
      <p:bldP spid="57" grpId="0" animBg="1"/>
      <p:bldP spid="59" grpId="0"/>
      <p:bldP spid="60" grpId="0"/>
      <p:bldP spid="61" grpId="0" animBg="1"/>
      <p:bldP spid="62" grpId="0"/>
      <p:bldP spid="63" grpId="0"/>
      <p:bldP spid="90" grpId="0" animBg="1"/>
      <p:bldP spid="91" grpId="0"/>
      <p:bldP spid="92" grpId="0" animBg="1"/>
      <p:bldP spid="93" grpId="0"/>
      <p:bldP spid="95" grpId="0"/>
      <p:bldP spid="97" grpId="0"/>
      <p:bldP spid="99" grpId="0"/>
      <p:bldP spid="101" grpId="0"/>
      <p:bldP spid="102" grpId="0"/>
      <p:bldP spid="103" grpId="0" animBg="1"/>
      <p:bldP spid="104" grpId="0"/>
      <p:bldP spid="105" grpId="0"/>
      <p:bldP spid="106" grpId="0" animBg="1"/>
      <p:bldP spid="107" grpId="0" animBg="1"/>
      <p:bldP spid="109" grpId="0" animBg="1"/>
      <p:bldP spid="110" grpId="0"/>
      <p:bldP spid="1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525" y="6119336"/>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9" name="TextBox 48"/>
          <p:cNvSpPr txBox="1"/>
          <p:nvPr/>
        </p:nvSpPr>
        <p:spPr>
          <a:xfrm>
            <a:off x="-1192" y="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3" name="TextBox 2"/>
          <p:cNvSpPr txBox="1"/>
          <p:nvPr/>
        </p:nvSpPr>
        <p:spPr>
          <a:xfrm>
            <a:off x="-76199" y="304800"/>
            <a:ext cx="9219008" cy="369332"/>
          </a:xfrm>
          <a:prstGeom prst="rect">
            <a:avLst/>
          </a:prstGeom>
          <a:noFill/>
        </p:spPr>
        <p:txBody>
          <a:bodyPr wrap="square" rtlCol="0">
            <a:spAutoFit/>
          </a:bodyPr>
          <a:lstStyle/>
          <a:p>
            <a:r>
              <a:rPr lang="en-US" b="1" dirty="0"/>
              <a:t>Finally, there is some (understandable) confusion about tangent planes. Let me try to sort it out </a:t>
            </a:r>
          </a:p>
        </p:txBody>
      </p:sp>
      <p:sp>
        <p:nvSpPr>
          <p:cNvPr id="7" name="TextBox 6"/>
          <p:cNvSpPr txBox="1"/>
          <p:nvPr/>
        </p:nvSpPr>
        <p:spPr>
          <a:xfrm>
            <a:off x="28574" y="609600"/>
            <a:ext cx="5153025" cy="369332"/>
          </a:xfrm>
          <a:prstGeom prst="rect">
            <a:avLst/>
          </a:prstGeom>
          <a:noFill/>
        </p:spPr>
        <p:txBody>
          <a:bodyPr wrap="square" rtlCol="0">
            <a:spAutoFit/>
          </a:bodyPr>
          <a:lstStyle/>
          <a:p>
            <a:r>
              <a:rPr lang="en-US" b="1" dirty="0">
                <a:solidFill>
                  <a:srgbClr val="C00000"/>
                </a:solidFill>
              </a:rPr>
              <a:t>Suppose y=f(x). Find the tangent at input x</a:t>
            </a:r>
            <a:r>
              <a:rPr lang="en-US" b="1" baseline="-25000" dirty="0">
                <a:solidFill>
                  <a:srgbClr val="C00000"/>
                </a:solidFill>
              </a:rPr>
              <a:t>0</a:t>
            </a:r>
          </a:p>
        </p:txBody>
      </p:sp>
      <p:sp>
        <p:nvSpPr>
          <p:cNvPr id="8" name="TextBox 7"/>
          <p:cNvSpPr txBox="1"/>
          <p:nvPr/>
        </p:nvSpPr>
        <p:spPr>
          <a:xfrm>
            <a:off x="4381500" y="613292"/>
            <a:ext cx="3314700" cy="381000"/>
          </a:xfrm>
          <a:prstGeom prst="rect">
            <a:avLst/>
          </a:prstGeom>
          <a:noFill/>
        </p:spPr>
        <p:txBody>
          <a:bodyPr wrap="square" rtlCol="0">
            <a:spAutoFit/>
          </a:bodyPr>
          <a:lstStyle/>
          <a:p>
            <a:r>
              <a:rPr lang="en-US" b="1" dirty="0">
                <a:solidFill>
                  <a:schemeClr val="tx2"/>
                </a:solidFill>
              </a:rPr>
              <a:t>Example: y=x</a:t>
            </a:r>
            <a:r>
              <a:rPr lang="en-US" b="1" baseline="30000" dirty="0">
                <a:solidFill>
                  <a:schemeClr val="tx2"/>
                </a:solidFill>
              </a:rPr>
              <a:t>2</a:t>
            </a:r>
            <a:r>
              <a:rPr lang="en-US" b="1" dirty="0">
                <a:solidFill>
                  <a:schemeClr val="tx2"/>
                </a:solidFill>
              </a:rPr>
              <a:t>  x</a:t>
            </a:r>
            <a:r>
              <a:rPr lang="en-US" b="1" baseline="-25000" dirty="0">
                <a:solidFill>
                  <a:schemeClr val="tx2"/>
                </a:solidFill>
              </a:rPr>
              <a:t>0</a:t>
            </a:r>
            <a:r>
              <a:rPr lang="en-US" b="1" dirty="0">
                <a:solidFill>
                  <a:schemeClr val="tx2"/>
                </a:solidFill>
              </a:rPr>
              <a:t> = 3</a:t>
            </a:r>
          </a:p>
        </p:txBody>
      </p:sp>
      <p:sp>
        <p:nvSpPr>
          <p:cNvPr id="9" name="TextBox 8"/>
          <p:cNvSpPr txBox="1"/>
          <p:nvPr/>
        </p:nvSpPr>
        <p:spPr>
          <a:xfrm>
            <a:off x="6705600" y="621268"/>
            <a:ext cx="3733800" cy="369332"/>
          </a:xfrm>
          <a:prstGeom prst="rect">
            <a:avLst/>
          </a:prstGeom>
          <a:noFill/>
        </p:spPr>
        <p:txBody>
          <a:bodyPr wrap="square" rtlCol="0">
            <a:spAutoFit/>
          </a:bodyPr>
          <a:lstStyle/>
          <a:p>
            <a:r>
              <a:rPr lang="en-US" b="1" dirty="0"/>
              <a:t>*Two* ways to do this:</a:t>
            </a:r>
          </a:p>
        </p:txBody>
      </p:sp>
      <p:cxnSp>
        <p:nvCxnSpPr>
          <p:cNvPr id="64" name="Straight Connector 63"/>
          <p:cNvCxnSpPr/>
          <p:nvPr/>
        </p:nvCxnSpPr>
        <p:spPr>
          <a:xfrm>
            <a:off x="304800" y="990600"/>
            <a:ext cx="8610600" cy="0"/>
          </a:xfrm>
          <a:prstGeom prst="line">
            <a:avLst/>
          </a:prstGeom>
          <a:ln w="2222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6200" y="914400"/>
            <a:ext cx="6096000" cy="369332"/>
          </a:xfrm>
          <a:prstGeom prst="rect">
            <a:avLst/>
          </a:prstGeom>
          <a:noFill/>
        </p:spPr>
        <p:txBody>
          <a:bodyPr wrap="square" rtlCol="0">
            <a:spAutoFit/>
          </a:bodyPr>
          <a:lstStyle/>
          <a:p>
            <a:r>
              <a:rPr lang="en-US" b="1" dirty="0"/>
              <a:t>Way #1: Interpret y=f(x) as the graph of output against input:  </a:t>
            </a:r>
          </a:p>
        </p:txBody>
      </p:sp>
      <p:cxnSp>
        <p:nvCxnSpPr>
          <p:cNvPr id="12" name="Straight Arrow Connector 11"/>
          <p:cNvCxnSpPr/>
          <p:nvPr/>
        </p:nvCxnSpPr>
        <p:spPr>
          <a:xfrm>
            <a:off x="6019800" y="1371600"/>
            <a:ext cx="990600" cy="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6057900" y="1414790"/>
            <a:ext cx="990600" cy="261610"/>
          </a:xfrm>
          <a:prstGeom prst="rect">
            <a:avLst/>
          </a:prstGeom>
          <a:noFill/>
        </p:spPr>
        <p:txBody>
          <a:bodyPr wrap="square" rtlCol="0">
            <a:spAutoFit/>
          </a:bodyPr>
          <a:lstStyle/>
          <a:p>
            <a:r>
              <a:rPr lang="en-US" sz="1100" b="1" dirty="0"/>
              <a:t>Input space</a:t>
            </a:r>
          </a:p>
        </p:txBody>
      </p:sp>
      <p:cxnSp>
        <p:nvCxnSpPr>
          <p:cNvPr id="65" name="Straight Arrow Connector 64"/>
          <p:cNvCxnSpPr/>
          <p:nvPr/>
        </p:nvCxnSpPr>
        <p:spPr>
          <a:xfrm>
            <a:off x="8305800" y="1182637"/>
            <a:ext cx="657225" cy="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flipH="1" flipV="1">
            <a:off x="8291512" y="1338590"/>
            <a:ext cx="14289" cy="42419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8534400" y="1596647"/>
            <a:ext cx="990600" cy="261610"/>
          </a:xfrm>
          <a:prstGeom prst="rect">
            <a:avLst/>
          </a:prstGeom>
          <a:noFill/>
        </p:spPr>
        <p:txBody>
          <a:bodyPr wrap="square" rtlCol="0">
            <a:spAutoFit/>
          </a:bodyPr>
          <a:lstStyle/>
          <a:p>
            <a:r>
              <a:rPr lang="en-US" sz="1100" b="1" dirty="0"/>
              <a:t>Input </a:t>
            </a:r>
          </a:p>
        </p:txBody>
      </p:sp>
      <p:sp>
        <p:nvSpPr>
          <p:cNvPr id="68" name="TextBox 67"/>
          <p:cNvSpPr txBox="1"/>
          <p:nvPr/>
        </p:nvSpPr>
        <p:spPr>
          <a:xfrm>
            <a:off x="7972425" y="1000780"/>
            <a:ext cx="990600" cy="261610"/>
          </a:xfrm>
          <a:prstGeom prst="rect">
            <a:avLst/>
          </a:prstGeom>
          <a:noFill/>
        </p:spPr>
        <p:txBody>
          <a:bodyPr wrap="square" rtlCol="0">
            <a:spAutoFit/>
          </a:bodyPr>
          <a:lstStyle/>
          <a:p>
            <a:r>
              <a:rPr lang="en-US" sz="1100" b="1" dirty="0"/>
              <a:t>Output</a:t>
            </a:r>
          </a:p>
        </p:txBody>
      </p:sp>
      <p:pic>
        <p:nvPicPr>
          <p:cNvPr id="31" name="Picture 30"/>
          <p:cNvPicPr>
            <a:picLocks noChangeAspect="1"/>
          </p:cNvPicPr>
          <p:nvPr>
            <p:custDataLst>
              <p:tags r:id="rId1"/>
            </p:custDataLst>
          </p:nvPr>
        </p:nvPicPr>
        <p:blipFill>
          <a:blip r:embed="rId11" cstate="print">
            <a:extLst>
              <a:ext uri="{28A0092B-C50C-407E-A947-70E740481C1C}">
                <a14:useLocalDpi xmlns:a14="http://schemas.microsoft.com/office/drawing/2010/main" val="0"/>
              </a:ext>
            </a:extLst>
          </a:blip>
          <a:stretch>
            <a:fillRect/>
          </a:stretch>
        </p:blipFill>
        <p:spPr>
          <a:xfrm>
            <a:off x="2567770" y="1276351"/>
            <a:ext cx="841785" cy="186915"/>
          </a:xfrm>
          <a:prstGeom prst="rect">
            <a:avLst/>
          </a:prstGeom>
        </p:spPr>
      </p:pic>
      <p:sp>
        <p:nvSpPr>
          <p:cNvPr id="22" name="TextBox 21"/>
          <p:cNvSpPr txBox="1"/>
          <p:nvPr/>
        </p:nvSpPr>
        <p:spPr>
          <a:xfrm>
            <a:off x="866775" y="1183243"/>
            <a:ext cx="1828800" cy="369332"/>
          </a:xfrm>
          <a:prstGeom prst="rect">
            <a:avLst/>
          </a:prstGeom>
          <a:noFill/>
        </p:spPr>
        <p:txBody>
          <a:bodyPr wrap="square" rtlCol="0">
            <a:spAutoFit/>
          </a:bodyPr>
          <a:lstStyle/>
          <a:p>
            <a:r>
              <a:rPr lang="en-US" b="1" dirty="0"/>
              <a:t>A mapping from </a:t>
            </a:r>
          </a:p>
        </p:txBody>
      </p:sp>
      <p:sp>
        <p:nvSpPr>
          <p:cNvPr id="27" name="Freeform 26"/>
          <p:cNvSpPr/>
          <p:nvPr/>
        </p:nvSpPr>
        <p:spPr>
          <a:xfrm>
            <a:off x="7886700" y="1295400"/>
            <a:ext cx="771525" cy="352607"/>
          </a:xfrm>
          <a:custGeom>
            <a:avLst/>
            <a:gdLst>
              <a:gd name="connsiteX0" fmla="*/ 0 w 771525"/>
              <a:gd name="connsiteY0" fmla="*/ 0 h 352607"/>
              <a:gd name="connsiteX1" fmla="*/ 428625 w 771525"/>
              <a:gd name="connsiteY1" fmla="*/ 352425 h 352607"/>
              <a:gd name="connsiteX2" fmla="*/ 771525 w 771525"/>
              <a:gd name="connsiteY2" fmla="*/ 38100 h 352607"/>
            </a:gdLst>
            <a:ahLst/>
            <a:cxnLst>
              <a:cxn ang="0">
                <a:pos x="connsiteX0" y="connsiteY0"/>
              </a:cxn>
              <a:cxn ang="0">
                <a:pos x="connsiteX1" y="connsiteY1"/>
              </a:cxn>
              <a:cxn ang="0">
                <a:pos x="connsiteX2" y="connsiteY2"/>
              </a:cxn>
            </a:cxnLst>
            <a:rect l="l" t="t" r="r" b="b"/>
            <a:pathLst>
              <a:path w="771525" h="352607">
                <a:moveTo>
                  <a:pt x="0" y="0"/>
                </a:moveTo>
                <a:cubicBezTo>
                  <a:pt x="150019" y="173037"/>
                  <a:pt x="300038" y="346075"/>
                  <a:pt x="428625" y="352425"/>
                </a:cubicBezTo>
                <a:cubicBezTo>
                  <a:pt x="557212" y="358775"/>
                  <a:pt x="664368" y="198437"/>
                  <a:pt x="771525" y="38100"/>
                </a:cubicBezTo>
              </a:path>
            </a:pathLst>
          </a:cu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p:cNvPicPr>
            <a:picLocks noChangeAspect="1"/>
          </p:cNvPicPr>
          <p:nvPr>
            <p:custDataLst>
              <p:tags r:id="rId2"/>
            </p:custDataLst>
          </p:nvPr>
        </p:nvPicPr>
        <p:blipFill>
          <a:blip r:embed="rId12" cstate="print">
            <a:extLst>
              <a:ext uri="{28A0092B-C50C-407E-A947-70E740481C1C}">
                <a14:useLocalDpi xmlns:a14="http://schemas.microsoft.com/office/drawing/2010/main" val="0"/>
              </a:ext>
            </a:extLst>
          </a:blip>
          <a:stretch>
            <a:fillRect/>
          </a:stretch>
        </p:blipFill>
        <p:spPr>
          <a:xfrm>
            <a:off x="8662987" y="1187435"/>
            <a:ext cx="422777" cy="157505"/>
          </a:xfrm>
          <a:prstGeom prst="rect">
            <a:avLst/>
          </a:prstGeom>
        </p:spPr>
      </p:pic>
      <p:sp>
        <p:nvSpPr>
          <p:cNvPr id="29" name="TextBox 28"/>
          <p:cNvSpPr txBox="1"/>
          <p:nvPr/>
        </p:nvSpPr>
        <p:spPr>
          <a:xfrm>
            <a:off x="828675" y="1418272"/>
            <a:ext cx="8048626" cy="1477328"/>
          </a:xfrm>
          <a:prstGeom prst="rect">
            <a:avLst/>
          </a:prstGeom>
          <a:noFill/>
        </p:spPr>
        <p:txBody>
          <a:bodyPr wrap="square" rtlCol="0">
            <a:spAutoFit/>
          </a:bodyPr>
          <a:lstStyle/>
          <a:p>
            <a:r>
              <a:rPr lang="en-US" b="1" dirty="0"/>
              <a:t>Step 1: Draw the output against input</a:t>
            </a:r>
          </a:p>
          <a:p>
            <a:r>
              <a:rPr lang="en-US" b="1" dirty="0"/>
              <a:t>Step 2: Want the tangent point at (3,f(3)) = (3,9)</a:t>
            </a:r>
          </a:p>
          <a:p>
            <a:r>
              <a:rPr lang="en-US" b="1" dirty="0"/>
              <a:t>Step 3: We need the slope to use the formula</a:t>
            </a:r>
          </a:p>
          <a:p>
            <a:r>
              <a:rPr lang="en-US" b="1" dirty="0"/>
              <a:t>Step 4: Slope is = </a:t>
            </a:r>
            <a:r>
              <a:rPr lang="en-US" b="1" dirty="0" err="1"/>
              <a:t>df</a:t>
            </a:r>
            <a:r>
              <a:rPr lang="en-US" b="1" dirty="0"/>
              <a:t>/dx = 2x: at input x</a:t>
            </a:r>
            <a:r>
              <a:rPr lang="en-US" b="1" baseline="-25000" dirty="0"/>
              <a:t>0</a:t>
            </a:r>
            <a:r>
              <a:rPr lang="en-US" b="1" dirty="0"/>
              <a:t>=3, slope is 6. </a:t>
            </a:r>
          </a:p>
          <a:p>
            <a:r>
              <a:rPr lang="en-US" b="1" dirty="0"/>
              <a:t>     So answer is y-9 = 6(x-3)    which we can rewrite as y = 6x - 9  </a:t>
            </a:r>
          </a:p>
        </p:txBody>
      </p:sp>
      <p:pic>
        <p:nvPicPr>
          <p:cNvPr id="30" name="Picture 29"/>
          <p:cNvPicPr>
            <a:picLocks noChangeAspect="1"/>
          </p:cNvPicPr>
          <p:nvPr>
            <p:custDataLst>
              <p:tags r:id="rId3"/>
            </p:custDataLst>
          </p:nvPr>
        </p:nvPicPr>
        <p:blipFill>
          <a:blip r:embed="rId13" cstate="print">
            <a:extLst>
              <a:ext uri="{28A0092B-C50C-407E-A947-70E740481C1C}">
                <a14:useLocalDpi xmlns:a14="http://schemas.microsoft.com/office/drawing/2010/main" val="0"/>
              </a:ext>
            </a:extLst>
          </a:blip>
          <a:stretch>
            <a:fillRect/>
          </a:stretch>
        </p:blipFill>
        <p:spPr>
          <a:xfrm>
            <a:off x="5295900" y="2037921"/>
            <a:ext cx="2767543" cy="229029"/>
          </a:xfrm>
          <a:prstGeom prst="rect">
            <a:avLst/>
          </a:prstGeom>
        </p:spPr>
      </p:pic>
      <p:cxnSp>
        <p:nvCxnSpPr>
          <p:cNvPr id="79" name="Straight Connector 78"/>
          <p:cNvCxnSpPr/>
          <p:nvPr/>
        </p:nvCxnSpPr>
        <p:spPr>
          <a:xfrm>
            <a:off x="228600" y="2895600"/>
            <a:ext cx="8610600" cy="0"/>
          </a:xfrm>
          <a:prstGeom prst="line">
            <a:avLst/>
          </a:prstGeom>
          <a:ln w="2222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296466" y="2971800"/>
            <a:ext cx="8999934" cy="369332"/>
          </a:xfrm>
          <a:prstGeom prst="rect">
            <a:avLst/>
          </a:prstGeom>
          <a:noFill/>
        </p:spPr>
        <p:txBody>
          <a:bodyPr wrap="square" rtlCol="0">
            <a:spAutoFit/>
          </a:bodyPr>
          <a:lstStyle/>
          <a:p>
            <a:r>
              <a:rPr lang="en-US" b="1" dirty="0"/>
              <a:t>Way #2: Consider a new function  w(</a:t>
            </a:r>
            <a:r>
              <a:rPr lang="en-US" b="1" dirty="0" err="1"/>
              <a:t>x,y</a:t>
            </a:r>
            <a:r>
              <a:rPr lang="en-US" b="1" dirty="0"/>
              <a:t>) = y-f(x): w(</a:t>
            </a:r>
            <a:r>
              <a:rPr lang="en-US" b="1" dirty="0" err="1"/>
              <a:t>x,y</a:t>
            </a:r>
            <a:r>
              <a:rPr lang="en-US" b="1" dirty="0"/>
              <a:t>)=y-x</a:t>
            </a:r>
            <a:r>
              <a:rPr lang="en-US" b="1" baseline="30000" dirty="0"/>
              <a:t>2</a:t>
            </a:r>
            <a:r>
              <a:rPr lang="en-US" b="1" dirty="0"/>
              <a:t>  is a mapping from  </a:t>
            </a:r>
          </a:p>
        </p:txBody>
      </p:sp>
      <p:pic>
        <p:nvPicPr>
          <p:cNvPr id="32" name="Picture 31"/>
          <p:cNvPicPr>
            <a:picLocks noChangeAspect="1"/>
          </p:cNvPicPr>
          <p:nvPr>
            <p:custDataLst>
              <p:tags r:id="rId4"/>
            </p:custDataLst>
          </p:nvPr>
        </p:nvPicPr>
        <p:blipFill>
          <a:blip r:embed="rId14" cstate="print">
            <a:extLst>
              <a:ext uri="{28A0092B-C50C-407E-A947-70E740481C1C}">
                <a14:useLocalDpi xmlns:a14="http://schemas.microsoft.com/office/drawing/2010/main" val="0"/>
              </a:ext>
            </a:extLst>
          </a:blip>
          <a:stretch>
            <a:fillRect/>
          </a:stretch>
        </p:blipFill>
        <p:spPr>
          <a:xfrm>
            <a:off x="8073615" y="3053937"/>
            <a:ext cx="841785" cy="186915"/>
          </a:xfrm>
          <a:prstGeom prst="rect">
            <a:avLst/>
          </a:prstGeom>
        </p:spPr>
      </p:pic>
      <p:cxnSp>
        <p:nvCxnSpPr>
          <p:cNvPr id="84" name="Straight Arrow Connector 83"/>
          <p:cNvCxnSpPr/>
          <p:nvPr/>
        </p:nvCxnSpPr>
        <p:spPr>
          <a:xfrm>
            <a:off x="6400800" y="4004221"/>
            <a:ext cx="990600" cy="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6438900" y="4047411"/>
            <a:ext cx="990600" cy="261610"/>
          </a:xfrm>
          <a:prstGeom prst="rect">
            <a:avLst/>
          </a:prstGeom>
          <a:noFill/>
        </p:spPr>
        <p:txBody>
          <a:bodyPr wrap="square" rtlCol="0">
            <a:spAutoFit/>
          </a:bodyPr>
          <a:lstStyle/>
          <a:p>
            <a:r>
              <a:rPr lang="en-US" sz="1100" b="1" dirty="0"/>
              <a:t>Input space</a:t>
            </a:r>
          </a:p>
        </p:txBody>
      </p:sp>
      <p:cxnSp>
        <p:nvCxnSpPr>
          <p:cNvPr id="86" name="Straight Arrow Connector 85"/>
          <p:cNvCxnSpPr/>
          <p:nvPr/>
        </p:nvCxnSpPr>
        <p:spPr>
          <a:xfrm>
            <a:off x="8181975" y="4047411"/>
            <a:ext cx="657225" cy="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flipH="1" flipV="1">
            <a:off x="8143875" y="3494306"/>
            <a:ext cx="28577" cy="553105"/>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8077200" y="4080421"/>
            <a:ext cx="990600" cy="261610"/>
          </a:xfrm>
          <a:prstGeom prst="rect">
            <a:avLst/>
          </a:prstGeom>
          <a:noFill/>
        </p:spPr>
        <p:txBody>
          <a:bodyPr wrap="square" rtlCol="0">
            <a:spAutoFit/>
          </a:bodyPr>
          <a:lstStyle/>
          <a:p>
            <a:r>
              <a:rPr lang="en-US" sz="1100" b="1" dirty="0"/>
              <a:t>Input </a:t>
            </a:r>
          </a:p>
        </p:txBody>
      </p:sp>
      <p:sp>
        <p:nvSpPr>
          <p:cNvPr id="89" name="TextBox 88"/>
          <p:cNvSpPr txBox="1"/>
          <p:nvPr/>
        </p:nvSpPr>
        <p:spPr>
          <a:xfrm>
            <a:off x="7848600" y="3242221"/>
            <a:ext cx="990600" cy="261610"/>
          </a:xfrm>
          <a:prstGeom prst="rect">
            <a:avLst/>
          </a:prstGeom>
          <a:noFill/>
        </p:spPr>
        <p:txBody>
          <a:bodyPr wrap="square" rtlCol="0">
            <a:spAutoFit/>
          </a:bodyPr>
          <a:lstStyle/>
          <a:p>
            <a:r>
              <a:rPr lang="en-US" sz="1100" b="1" dirty="0"/>
              <a:t>Output</a:t>
            </a:r>
          </a:p>
        </p:txBody>
      </p:sp>
      <p:pic>
        <p:nvPicPr>
          <p:cNvPr id="113" name="Picture 112"/>
          <p:cNvPicPr>
            <a:picLocks noChangeAspect="1"/>
          </p:cNvPicPr>
          <p:nvPr>
            <p:custDataLst>
              <p:tags r:id="rId5"/>
            </p:custDataLst>
          </p:nvPr>
        </p:nvPicPr>
        <p:blipFill>
          <a:blip r:embed="rId12" cstate="print">
            <a:extLst>
              <a:ext uri="{28A0092B-C50C-407E-A947-70E740481C1C}">
                <a14:useLocalDpi xmlns:a14="http://schemas.microsoft.com/office/drawing/2010/main" val="0"/>
              </a:ext>
            </a:extLst>
          </a:blip>
          <a:stretch>
            <a:fillRect/>
          </a:stretch>
        </p:blipFill>
        <p:spPr>
          <a:xfrm>
            <a:off x="8677276" y="3761333"/>
            <a:ext cx="422777" cy="157505"/>
          </a:xfrm>
          <a:prstGeom prst="rect">
            <a:avLst/>
          </a:prstGeom>
        </p:spPr>
      </p:pic>
      <p:cxnSp>
        <p:nvCxnSpPr>
          <p:cNvPr id="114" name="Straight Arrow Connector 113"/>
          <p:cNvCxnSpPr/>
          <p:nvPr/>
        </p:nvCxnSpPr>
        <p:spPr>
          <a:xfrm flipH="1" flipV="1">
            <a:off x="6343650" y="3361611"/>
            <a:ext cx="38100" cy="64261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36" name="Right Arrow 35"/>
          <p:cNvSpPr/>
          <p:nvPr/>
        </p:nvSpPr>
        <p:spPr>
          <a:xfrm>
            <a:off x="7162800" y="1369808"/>
            <a:ext cx="685800" cy="1450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ight Arrow 114"/>
          <p:cNvSpPr/>
          <p:nvPr/>
        </p:nvSpPr>
        <p:spPr>
          <a:xfrm>
            <a:off x="7010400" y="3739746"/>
            <a:ext cx="685800" cy="1450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Arrow Connector 115"/>
          <p:cNvCxnSpPr/>
          <p:nvPr/>
        </p:nvCxnSpPr>
        <p:spPr>
          <a:xfrm flipV="1">
            <a:off x="8153400" y="3670094"/>
            <a:ext cx="481012" cy="377317"/>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8760619" y="3875306"/>
            <a:ext cx="176212" cy="307777"/>
          </a:xfrm>
          <a:prstGeom prst="rect">
            <a:avLst/>
          </a:prstGeom>
          <a:noFill/>
        </p:spPr>
        <p:txBody>
          <a:bodyPr wrap="square" rtlCol="0">
            <a:spAutoFit/>
          </a:bodyPr>
          <a:lstStyle/>
          <a:p>
            <a:r>
              <a:rPr lang="en-US" sz="1400" dirty="0"/>
              <a:t>x</a:t>
            </a:r>
          </a:p>
        </p:txBody>
      </p:sp>
      <p:sp>
        <p:nvSpPr>
          <p:cNvPr id="117" name="TextBox 116"/>
          <p:cNvSpPr txBox="1"/>
          <p:nvPr/>
        </p:nvSpPr>
        <p:spPr>
          <a:xfrm>
            <a:off x="8553450" y="3494306"/>
            <a:ext cx="176212" cy="307777"/>
          </a:xfrm>
          <a:prstGeom prst="rect">
            <a:avLst/>
          </a:prstGeom>
          <a:noFill/>
        </p:spPr>
        <p:txBody>
          <a:bodyPr wrap="square" rtlCol="0">
            <a:spAutoFit/>
          </a:bodyPr>
          <a:lstStyle/>
          <a:p>
            <a:r>
              <a:rPr lang="en-US" sz="1400" dirty="0"/>
              <a:t>y</a:t>
            </a:r>
          </a:p>
        </p:txBody>
      </p:sp>
      <p:sp>
        <p:nvSpPr>
          <p:cNvPr id="118" name="TextBox 117"/>
          <p:cNvSpPr txBox="1"/>
          <p:nvPr/>
        </p:nvSpPr>
        <p:spPr>
          <a:xfrm>
            <a:off x="7329488" y="3837206"/>
            <a:ext cx="176212" cy="307777"/>
          </a:xfrm>
          <a:prstGeom prst="rect">
            <a:avLst/>
          </a:prstGeom>
          <a:noFill/>
        </p:spPr>
        <p:txBody>
          <a:bodyPr wrap="square" rtlCol="0">
            <a:spAutoFit/>
          </a:bodyPr>
          <a:lstStyle/>
          <a:p>
            <a:r>
              <a:rPr lang="en-US" sz="1400" dirty="0"/>
              <a:t>x</a:t>
            </a:r>
          </a:p>
        </p:txBody>
      </p:sp>
      <p:sp>
        <p:nvSpPr>
          <p:cNvPr id="119" name="TextBox 118"/>
          <p:cNvSpPr txBox="1"/>
          <p:nvPr/>
        </p:nvSpPr>
        <p:spPr>
          <a:xfrm>
            <a:off x="6072188" y="3246656"/>
            <a:ext cx="176212" cy="307777"/>
          </a:xfrm>
          <a:prstGeom prst="rect">
            <a:avLst/>
          </a:prstGeom>
          <a:noFill/>
        </p:spPr>
        <p:txBody>
          <a:bodyPr wrap="square" rtlCol="0">
            <a:spAutoFit/>
          </a:bodyPr>
          <a:lstStyle/>
          <a:p>
            <a:r>
              <a:rPr lang="en-US" sz="1400" dirty="0"/>
              <a:t>y</a:t>
            </a:r>
          </a:p>
        </p:txBody>
      </p:sp>
      <p:sp>
        <p:nvSpPr>
          <p:cNvPr id="120" name="TextBox 119"/>
          <p:cNvSpPr txBox="1"/>
          <p:nvPr/>
        </p:nvSpPr>
        <p:spPr>
          <a:xfrm>
            <a:off x="7886700" y="3351431"/>
            <a:ext cx="176212" cy="307777"/>
          </a:xfrm>
          <a:prstGeom prst="rect">
            <a:avLst/>
          </a:prstGeom>
          <a:noFill/>
        </p:spPr>
        <p:txBody>
          <a:bodyPr wrap="square" rtlCol="0">
            <a:spAutoFit/>
          </a:bodyPr>
          <a:lstStyle/>
          <a:p>
            <a:r>
              <a:rPr lang="en-US" sz="1400" dirty="0"/>
              <a:t>w</a:t>
            </a:r>
          </a:p>
        </p:txBody>
      </p:sp>
      <p:sp>
        <p:nvSpPr>
          <p:cNvPr id="42" name="Freeform 41"/>
          <p:cNvSpPr/>
          <p:nvPr/>
        </p:nvSpPr>
        <p:spPr>
          <a:xfrm>
            <a:off x="8150480" y="3713381"/>
            <a:ext cx="469645" cy="328530"/>
          </a:xfrm>
          <a:custGeom>
            <a:avLst/>
            <a:gdLst>
              <a:gd name="connsiteX0" fmla="*/ 469645 w 469645"/>
              <a:gd name="connsiteY0" fmla="*/ 161925 h 328530"/>
              <a:gd name="connsiteX1" fmla="*/ 12445 w 469645"/>
              <a:gd name="connsiteY1" fmla="*/ 323850 h 328530"/>
              <a:gd name="connsiteX2" fmla="*/ 174370 w 469645"/>
              <a:gd name="connsiteY2" fmla="*/ 0 h 328530"/>
            </a:gdLst>
            <a:ahLst/>
            <a:cxnLst>
              <a:cxn ang="0">
                <a:pos x="connsiteX0" y="connsiteY0"/>
              </a:cxn>
              <a:cxn ang="0">
                <a:pos x="connsiteX1" y="connsiteY1"/>
              </a:cxn>
              <a:cxn ang="0">
                <a:pos x="connsiteX2" y="connsiteY2"/>
              </a:cxn>
            </a:cxnLst>
            <a:rect l="l" t="t" r="r" b="b"/>
            <a:pathLst>
              <a:path w="469645" h="328530">
                <a:moveTo>
                  <a:pt x="469645" y="161925"/>
                </a:moveTo>
                <a:cubicBezTo>
                  <a:pt x="265651" y="256381"/>
                  <a:pt x="61657" y="350837"/>
                  <a:pt x="12445" y="323850"/>
                </a:cubicBezTo>
                <a:cubicBezTo>
                  <a:pt x="-36767" y="296863"/>
                  <a:pt x="68801" y="148431"/>
                  <a:pt x="174370" y="0"/>
                </a:cubicBezTo>
              </a:path>
            </a:pathLst>
          </a:cu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reeform 120"/>
          <p:cNvSpPr/>
          <p:nvPr/>
        </p:nvSpPr>
        <p:spPr>
          <a:xfrm>
            <a:off x="5962650" y="3656231"/>
            <a:ext cx="771525" cy="352607"/>
          </a:xfrm>
          <a:custGeom>
            <a:avLst/>
            <a:gdLst>
              <a:gd name="connsiteX0" fmla="*/ 0 w 771525"/>
              <a:gd name="connsiteY0" fmla="*/ 0 h 352607"/>
              <a:gd name="connsiteX1" fmla="*/ 428625 w 771525"/>
              <a:gd name="connsiteY1" fmla="*/ 352425 h 352607"/>
              <a:gd name="connsiteX2" fmla="*/ 771525 w 771525"/>
              <a:gd name="connsiteY2" fmla="*/ 38100 h 352607"/>
            </a:gdLst>
            <a:ahLst/>
            <a:cxnLst>
              <a:cxn ang="0">
                <a:pos x="connsiteX0" y="connsiteY0"/>
              </a:cxn>
              <a:cxn ang="0">
                <a:pos x="connsiteX1" y="connsiteY1"/>
              </a:cxn>
              <a:cxn ang="0">
                <a:pos x="connsiteX2" y="connsiteY2"/>
              </a:cxn>
            </a:cxnLst>
            <a:rect l="l" t="t" r="r" b="b"/>
            <a:pathLst>
              <a:path w="771525" h="352607">
                <a:moveTo>
                  <a:pt x="0" y="0"/>
                </a:moveTo>
                <a:cubicBezTo>
                  <a:pt x="150019" y="173037"/>
                  <a:pt x="300038" y="346075"/>
                  <a:pt x="428625" y="352425"/>
                </a:cubicBezTo>
                <a:cubicBezTo>
                  <a:pt x="557212" y="358775"/>
                  <a:pt x="664368" y="198437"/>
                  <a:pt x="771525" y="38100"/>
                </a:cubicBezTo>
              </a:path>
            </a:pathLst>
          </a:cu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6842760" y="3412391"/>
            <a:ext cx="91440" cy="9144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p:cNvSpPr txBox="1"/>
          <p:nvPr/>
        </p:nvSpPr>
        <p:spPr>
          <a:xfrm>
            <a:off x="6866897" y="3246656"/>
            <a:ext cx="524503" cy="369332"/>
          </a:xfrm>
          <a:prstGeom prst="rect">
            <a:avLst/>
          </a:prstGeom>
          <a:noFill/>
        </p:spPr>
        <p:txBody>
          <a:bodyPr wrap="none" rtlCol="0">
            <a:spAutoFit/>
          </a:bodyPr>
          <a:lstStyle/>
          <a:p>
            <a:r>
              <a:rPr lang="en-US" sz="1400" b="1" dirty="0"/>
              <a:t>(</a:t>
            </a:r>
            <a:r>
              <a:rPr lang="en-US" sz="1400" b="1" dirty="0" err="1"/>
              <a:t>x,y</a:t>
            </a:r>
            <a:r>
              <a:rPr lang="en-US" dirty="0"/>
              <a:t>)</a:t>
            </a:r>
          </a:p>
        </p:txBody>
      </p:sp>
      <p:sp>
        <p:nvSpPr>
          <p:cNvPr id="74" name="Freeform 73"/>
          <p:cNvSpPr/>
          <p:nvPr/>
        </p:nvSpPr>
        <p:spPr>
          <a:xfrm>
            <a:off x="7604436" y="3503801"/>
            <a:ext cx="1170860" cy="945139"/>
          </a:xfrm>
          <a:custGeom>
            <a:avLst/>
            <a:gdLst>
              <a:gd name="connsiteX0" fmla="*/ 53664 w 1170860"/>
              <a:gd name="connsiteY0" fmla="*/ 781080 h 945139"/>
              <a:gd name="connsiteX1" fmla="*/ 768039 w 1170860"/>
              <a:gd name="connsiteY1" fmla="*/ 914430 h 945139"/>
              <a:gd name="connsiteX2" fmla="*/ 1168089 w 1170860"/>
              <a:gd name="connsiteY2" fmla="*/ 161955 h 945139"/>
              <a:gd name="connsiteX3" fmla="*/ 910914 w 1170860"/>
              <a:gd name="connsiteY3" fmla="*/ 30 h 945139"/>
              <a:gd name="connsiteX4" fmla="*/ 282264 w 1170860"/>
              <a:gd name="connsiteY4" fmla="*/ 152430 h 945139"/>
              <a:gd name="connsiteX5" fmla="*/ 320364 w 1170860"/>
              <a:gd name="connsiteY5" fmla="*/ 562005 h 945139"/>
              <a:gd name="connsiteX6" fmla="*/ 82239 w 1170860"/>
              <a:gd name="connsiteY6" fmla="*/ 609630 h 945139"/>
              <a:gd name="connsiteX7" fmla="*/ 53664 w 1170860"/>
              <a:gd name="connsiteY7" fmla="*/ 781080 h 94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70860" h="945139">
                <a:moveTo>
                  <a:pt x="53664" y="781080"/>
                </a:moveTo>
                <a:cubicBezTo>
                  <a:pt x="167964" y="831880"/>
                  <a:pt x="582302" y="1017617"/>
                  <a:pt x="768039" y="914430"/>
                </a:cubicBezTo>
                <a:cubicBezTo>
                  <a:pt x="953776" y="811243"/>
                  <a:pt x="1144277" y="314355"/>
                  <a:pt x="1168089" y="161955"/>
                </a:cubicBezTo>
                <a:cubicBezTo>
                  <a:pt x="1191901" y="9555"/>
                  <a:pt x="1058551" y="1617"/>
                  <a:pt x="910914" y="30"/>
                </a:cubicBezTo>
                <a:cubicBezTo>
                  <a:pt x="763277" y="-1557"/>
                  <a:pt x="380689" y="58768"/>
                  <a:pt x="282264" y="152430"/>
                </a:cubicBezTo>
                <a:cubicBezTo>
                  <a:pt x="183839" y="246092"/>
                  <a:pt x="353701" y="485805"/>
                  <a:pt x="320364" y="562005"/>
                </a:cubicBezTo>
                <a:cubicBezTo>
                  <a:pt x="287027" y="638205"/>
                  <a:pt x="128276" y="571530"/>
                  <a:pt x="82239" y="609630"/>
                </a:cubicBezTo>
                <a:cubicBezTo>
                  <a:pt x="36202" y="647730"/>
                  <a:pt x="-60636" y="730280"/>
                  <a:pt x="53664" y="781080"/>
                </a:cubicBezTo>
                <a:close/>
              </a:path>
            </a:pathLst>
          </a:custGeom>
          <a:solidFill>
            <a:schemeClr val="accent1">
              <a:alpha val="3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p:cNvSpPr txBox="1"/>
          <p:nvPr/>
        </p:nvSpPr>
        <p:spPr>
          <a:xfrm>
            <a:off x="333374" y="3429000"/>
            <a:ext cx="8048626" cy="2031325"/>
          </a:xfrm>
          <a:prstGeom prst="rect">
            <a:avLst/>
          </a:prstGeom>
          <a:noFill/>
        </p:spPr>
        <p:txBody>
          <a:bodyPr wrap="square" rtlCol="0">
            <a:spAutoFit/>
          </a:bodyPr>
          <a:lstStyle/>
          <a:p>
            <a:r>
              <a:rPr lang="en-US" b="1" dirty="0"/>
              <a:t>Step 1: Realize that the zero level set of function w(</a:t>
            </a:r>
            <a:r>
              <a:rPr lang="en-US" b="1" dirty="0" err="1"/>
              <a:t>x,y</a:t>
            </a:r>
            <a:r>
              <a:rPr lang="en-US" b="1" dirty="0"/>
              <a:t>)</a:t>
            </a:r>
          </a:p>
          <a:p>
            <a:r>
              <a:rPr lang="en-US" b="1" dirty="0"/>
              <a:t> is the red curve, which is the set of all (</a:t>
            </a:r>
            <a:r>
              <a:rPr lang="en-US" b="1" dirty="0" err="1"/>
              <a:t>x,y</a:t>
            </a:r>
            <a:r>
              <a:rPr lang="en-US" b="1" dirty="0"/>
              <a:t>) sent to </a:t>
            </a:r>
          </a:p>
          <a:p>
            <a:r>
              <a:rPr lang="en-US" b="1" dirty="0"/>
              <a:t>output 0, in other words, whenever g=f(x) </a:t>
            </a:r>
          </a:p>
          <a:p>
            <a:r>
              <a:rPr lang="en-US" b="1" dirty="0"/>
              <a:t>Step 2: So, the input x</a:t>
            </a:r>
            <a:r>
              <a:rPr lang="en-US" b="1" baseline="-25000" dirty="0"/>
              <a:t>0</a:t>
            </a:r>
            <a:r>
              <a:rPr lang="en-US" b="1" dirty="0"/>
              <a:t>=3, y</a:t>
            </a:r>
            <a:r>
              <a:rPr lang="en-US" b="1" baseline="-25000" dirty="0"/>
              <a:t>0</a:t>
            </a:r>
            <a:r>
              <a:rPr lang="en-US" b="1" dirty="0"/>
              <a:t>=9 gets sent to w = 0</a:t>
            </a:r>
          </a:p>
          <a:p>
            <a:r>
              <a:rPr lang="en-US" b="1" dirty="0"/>
              <a:t>Step 3: That means that at the input (3,9) the gradient </a:t>
            </a:r>
          </a:p>
          <a:p>
            <a:r>
              <a:rPr lang="en-US" b="1" dirty="0"/>
              <a:t>                   is normal to the tangent to the level set 0=y-x</a:t>
            </a:r>
            <a:r>
              <a:rPr lang="en-US" b="1" baseline="30000" dirty="0"/>
              <a:t>2 </a:t>
            </a:r>
          </a:p>
          <a:p>
            <a:r>
              <a:rPr lang="en-US" b="1" dirty="0"/>
              <a:t>Step 4: So, using the normal equation for a line   </a:t>
            </a:r>
          </a:p>
        </p:txBody>
      </p:sp>
      <p:sp>
        <p:nvSpPr>
          <p:cNvPr id="123" name="TextBox 122"/>
          <p:cNvSpPr txBox="1"/>
          <p:nvPr/>
        </p:nvSpPr>
        <p:spPr>
          <a:xfrm>
            <a:off x="6096000" y="4309021"/>
            <a:ext cx="990600" cy="261610"/>
          </a:xfrm>
          <a:prstGeom prst="rect">
            <a:avLst/>
          </a:prstGeom>
          <a:noFill/>
        </p:spPr>
        <p:txBody>
          <a:bodyPr wrap="square" rtlCol="0">
            <a:spAutoFit/>
          </a:bodyPr>
          <a:lstStyle/>
          <a:p>
            <a:r>
              <a:rPr lang="en-US" sz="1100" b="1" dirty="0"/>
              <a:t>Zero level set</a:t>
            </a:r>
          </a:p>
        </p:txBody>
      </p:sp>
      <p:cxnSp>
        <p:nvCxnSpPr>
          <p:cNvPr id="77" name="Straight Arrow Connector 76"/>
          <p:cNvCxnSpPr/>
          <p:nvPr/>
        </p:nvCxnSpPr>
        <p:spPr>
          <a:xfrm flipV="1">
            <a:off x="6172200" y="3961030"/>
            <a:ext cx="0" cy="365760"/>
          </a:xfrm>
          <a:prstGeom prst="straightConnector1">
            <a:avLst/>
          </a:prstGeom>
          <a:ln w="2540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p:nvPr/>
        </p:nvCxnSpPr>
        <p:spPr>
          <a:xfrm flipV="1">
            <a:off x="7048500" y="4061371"/>
            <a:ext cx="1066800" cy="359405"/>
          </a:xfrm>
          <a:prstGeom prst="straightConnector1">
            <a:avLst/>
          </a:prstGeom>
          <a:ln w="2540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80CC190E-2724-412A-9DD9-6E26092A99E1}"/>
              </a:ext>
            </a:extLst>
          </p:cNvPr>
          <p:cNvPicPr>
            <a:picLocks noChangeAspect="1"/>
          </p:cNvPicPr>
          <p:nvPr>
            <p:custDataLst>
              <p:tags r:id="rId6"/>
            </p:custDataLst>
          </p:nvPr>
        </p:nvPicPr>
        <p:blipFill>
          <a:blip r:embed="rId15" cstate="print">
            <a:extLst>
              <a:ext uri="{28A0092B-C50C-407E-A947-70E740481C1C}">
                <a14:useLocalDpi xmlns:a14="http://schemas.microsoft.com/office/drawing/2010/main" val="0"/>
              </a:ext>
            </a:extLst>
          </a:blip>
          <a:stretch>
            <a:fillRect/>
          </a:stretch>
        </p:blipFill>
        <p:spPr>
          <a:xfrm>
            <a:off x="5673313" y="4591050"/>
            <a:ext cx="2958176" cy="229029"/>
          </a:xfrm>
          <a:prstGeom prst="rect">
            <a:avLst/>
          </a:prstGeom>
        </p:spPr>
      </p:pic>
      <p:pic>
        <p:nvPicPr>
          <p:cNvPr id="128" name="Picture 127"/>
          <p:cNvPicPr>
            <a:picLocks noChangeAspect="1"/>
          </p:cNvPicPr>
          <p:nvPr>
            <p:custDataLst>
              <p:tags r:id="rId7"/>
            </p:custDataLst>
          </p:nvPr>
        </p:nvPicPr>
        <p:blipFill>
          <a:blip r:embed="rId16" cstate="print">
            <a:extLst>
              <a:ext uri="{28A0092B-C50C-407E-A947-70E740481C1C}">
                <a14:useLocalDpi xmlns:a14="http://schemas.microsoft.com/office/drawing/2010/main" val="0"/>
              </a:ext>
            </a:extLst>
          </a:blip>
          <a:stretch>
            <a:fillRect/>
          </a:stretch>
        </p:blipFill>
        <p:spPr>
          <a:xfrm>
            <a:off x="5210175" y="5181600"/>
            <a:ext cx="2235429" cy="229029"/>
          </a:xfrm>
          <a:prstGeom prst="rect">
            <a:avLst/>
          </a:prstGeom>
        </p:spPr>
      </p:pic>
      <p:pic>
        <p:nvPicPr>
          <p:cNvPr id="132" name="Picture 131"/>
          <p:cNvPicPr>
            <a:picLocks noChangeAspect="1"/>
          </p:cNvPicPr>
          <p:nvPr>
            <p:custDataLst>
              <p:tags r:id="rId8"/>
            </p:custDataLst>
          </p:nvPr>
        </p:nvPicPr>
        <p:blipFill>
          <a:blip r:embed="rId17" cstate="print">
            <a:extLst>
              <a:ext uri="{28A0092B-C50C-407E-A947-70E740481C1C}">
                <a14:useLocalDpi xmlns:a14="http://schemas.microsoft.com/office/drawing/2010/main" val="0"/>
              </a:ext>
            </a:extLst>
          </a:blip>
          <a:stretch>
            <a:fillRect/>
          </a:stretch>
        </p:blipFill>
        <p:spPr>
          <a:xfrm>
            <a:off x="213419" y="5591175"/>
            <a:ext cx="8596811" cy="304799"/>
          </a:xfrm>
          <a:prstGeom prst="rect">
            <a:avLst/>
          </a:prstGeom>
        </p:spPr>
      </p:pic>
    </p:spTree>
    <p:extLst>
      <p:ext uri="{BB962C8B-B14F-4D97-AF65-F5344CB8AC3E}">
        <p14:creationId xmlns:p14="http://schemas.microsoft.com/office/powerpoint/2010/main" val="3388093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1" nodeType="clickEffect">
                                  <p:stCondLst>
                                    <p:cond delay="0"/>
                                  </p:stCondLst>
                                  <p:childTnLst>
                                    <p:set>
                                      <p:cBhvr>
                                        <p:cTn id="46" dur="1" fill="hold">
                                          <p:stCondLst>
                                            <p:cond delay="0"/>
                                          </p:stCondLst>
                                        </p:cTn>
                                        <p:tgtEl>
                                          <p:spTgt spid="8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0"/>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19"/>
                                        </p:tgtEl>
                                        <p:attrNameLst>
                                          <p:attrName>style.visibility</p:attrName>
                                        </p:attrNameLst>
                                      </p:cBhvr>
                                      <p:to>
                                        <p:strVal val="visible"/>
                                      </p:to>
                                    </p:set>
                                  </p:childTnLst>
                                </p:cTn>
                              </p:par>
                              <p:par>
                                <p:cTn id="53" presetID="1" presetClass="entr" presetSubtype="0" fill="hold" grpId="1" nodeType="withEffect">
                                  <p:stCondLst>
                                    <p:cond delay="0"/>
                                  </p:stCondLst>
                                  <p:childTnLst>
                                    <p:set>
                                      <p:cBhvr>
                                        <p:cTn id="54" dur="1" fill="hold">
                                          <p:stCondLst>
                                            <p:cond delay="0"/>
                                          </p:stCondLst>
                                        </p:cTn>
                                        <p:tgtEl>
                                          <p:spTgt spid="70"/>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8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85"/>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8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87"/>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88"/>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13"/>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14"/>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15"/>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16"/>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40"/>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1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18"/>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120"/>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42"/>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21"/>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4"/>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74"/>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22"/>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23"/>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77"/>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124"/>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4"/>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128"/>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1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67" grpId="0"/>
      <p:bldP spid="68" grpId="0"/>
      <p:bldP spid="22" grpId="0"/>
      <p:bldP spid="27" grpId="0" animBg="1"/>
      <p:bldP spid="29" grpId="0"/>
      <p:bldP spid="80" grpId="0"/>
      <p:bldP spid="85" grpId="0"/>
      <p:bldP spid="88" grpId="0"/>
      <p:bldP spid="89" grpId="0"/>
      <p:bldP spid="89" grpId="1"/>
      <p:bldP spid="36" grpId="0" animBg="1"/>
      <p:bldP spid="115" grpId="0" animBg="1"/>
      <p:bldP spid="40" grpId="0"/>
      <p:bldP spid="117" grpId="0"/>
      <p:bldP spid="118" grpId="0"/>
      <p:bldP spid="119" grpId="0"/>
      <p:bldP spid="120" grpId="0"/>
      <p:bldP spid="42" grpId="0" animBg="1"/>
      <p:bldP spid="121" grpId="0" animBg="1"/>
      <p:bldP spid="44" grpId="0" animBg="1"/>
      <p:bldP spid="70" grpId="0"/>
      <p:bldP spid="70" grpId="1"/>
      <p:bldP spid="74" grpId="0" animBg="1"/>
      <p:bldP spid="122" grpId="0"/>
      <p:bldP spid="12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525" y="6119336"/>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9" name="TextBox 48"/>
          <p:cNvSpPr txBox="1"/>
          <p:nvPr/>
        </p:nvSpPr>
        <p:spPr>
          <a:xfrm>
            <a:off x="-1192" y="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3" name="TextBox 2"/>
          <p:cNvSpPr txBox="1"/>
          <p:nvPr/>
        </p:nvSpPr>
        <p:spPr>
          <a:xfrm>
            <a:off x="990600" y="990600"/>
            <a:ext cx="7315200" cy="369332"/>
          </a:xfrm>
          <a:prstGeom prst="rect">
            <a:avLst/>
          </a:prstGeom>
          <a:noFill/>
        </p:spPr>
        <p:txBody>
          <a:bodyPr wrap="square" rtlCol="0">
            <a:spAutoFit/>
          </a:bodyPr>
          <a:lstStyle/>
          <a:p>
            <a:r>
              <a:rPr lang="en-US" b="1" dirty="0"/>
              <a:t>Final question: Why would you ever use the second way? </a:t>
            </a:r>
          </a:p>
        </p:txBody>
      </p:sp>
      <p:sp>
        <p:nvSpPr>
          <p:cNvPr id="7" name="TextBox 6"/>
          <p:cNvSpPr txBox="1"/>
          <p:nvPr/>
        </p:nvSpPr>
        <p:spPr>
          <a:xfrm>
            <a:off x="190500" y="1905000"/>
            <a:ext cx="7886700" cy="646331"/>
          </a:xfrm>
          <a:prstGeom prst="rect">
            <a:avLst/>
          </a:prstGeom>
          <a:noFill/>
        </p:spPr>
        <p:txBody>
          <a:bodyPr wrap="square" rtlCol="0">
            <a:spAutoFit/>
          </a:bodyPr>
          <a:lstStyle/>
          <a:p>
            <a:r>
              <a:rPr lang="en-US" b="1" dirty="0"/>
              <a:t>Answer: because you might get asked to find the tangent to the following funky curve at point P –it’s not a function….</a:t>
            </a:r>
          </a:p>
        </p:txBody>
      </p:sp>
      <p:sp>
        <p:nvSpPr>
          <p:cNvPr id="9" name="Freeform 8"/>
          <p:cNvSpPr/>
          <p:nvPr/>
        </p:nvSpPr>
        <p:spPr>
          <a:xfrm>
            <a:off x="1237851" y="2868408"/>
            <a:ext cx="6776330" cy="2944370"/>
          </a:xfrm>
          <a:custGeom>
            <a:avLst/>
            <a:gdLst>
              <a:gd name="connsiteX0" fmla="*/ 4896249 w 6776330"/>
              <a:gd name="connsiteY0" fmla="*/ 1274967 h 2944370"/>
              <a:gd name="connsiteX1" fmla="*/ 4829574 w 6776330"/>
              <a:gd name="connsiteY1" fmla="*/ 1274967 h 2944370"/>
              <a:gd name="connsiteX2" fmla="*/ 3324624 w 6776330"/>
              <a:gd name="connsiteY2" fmla="*/ 1541667 h 2944370"/>
              <a:gd name="connsiteX3" fmla="*/ 3372249 w 6776330"/>
              <a:gd name="connsiteY3" fmla="*/ 1093992 h 2944370"/>
              <a:gd name="connsiteX4" fmla="*/ 3924699 w 6776330"/>
              <a:gd name="connsiteY4" fmla="*/ 951117 h 2944370"/>
              <a:gd name="connsiteX5" fmla="*/ 4219974 w 6776330"/>
              <a:gd name="connsiteY5" fmla="*/ 646317 h 2944370"/>
              <a:gd name="connsiteX6" fmla="*/ 3448449 w 6776330"/>
              <a:gd name="connsiteY6" fmla="*/ 636792 h 2944370"/>
              <a:gd name="connsiteX7" fmla="*/ 2772174 w 6776330"/>
              <a:gd name="connsiteY7" fmla="*/ 951117 h 2944370"/>
              <a:gd name="connsiteX8" fmla="*/ 2057799 w 6776330"/>
              <a:gd name="connsiteY8" fmla="*/ 512967 h 2944370"/>
              <a:gd name="connsiteX9" fmla="*/ 2962674 w 6776330"/>
              <a:gd name="connsiteY9" fmla="*/ 436767 h 2944370"/>
              <a:gd name="connsiteX10" fmla="*/ 3410349 w 6776330"/>
              <a:gd name="connsiteY10" fmla="*/ 265317 h 2944370"/>
              <a:gd name="connsiteX11" fmla="*/ 3096024 w 6776330"/>
              <a:gd name="connsiteY11" fmla="*/ 36717 h 2944370"/>
              <a:gd name="connsiteX12" fmla="*/ 1752999 w 6776330"/>
              <a:gd name="connsiteY12" fmla="*/ 36717 h 2944370"/>
              <a:gd name="connsiteX13" fmla="*/ 886224 w 6776330"/>
              <a:gd name="connsiteY13" fmla="*/ 389142 h 2944370"/>
              <a:gd name="connsiteX14" fmla="*/ 1257699 w 6776330"/>
              <a:gd name="connsiteY14" fmla="*/ 989217 h 2944370"/>
              <a:gd name="connsiteX15" fmla="*/ 1572024 w 6776330"/>
              <a:gd name="connsiteY15" fmla="*/ 951117 h 2944370"/>
              <a:gd name="connsiteX16" fmla="*/ 1276749 w 6776330"/>
              <a:gd name="connsiteY16" fmla="*/ 1798842 h 2944370"/>
              <a:gd name="connsiteX17" fmla="*/ 390924 w 6776330"/>
              <a:gd name="connsiteY17" fmla="*/ 1360692 h 2944370"/>
              <a:gd name="connsiteX18" fmla="*/ 28974 w 6776330"/>
              <a:gd name="connsiteY18" fmla="*/ 1389267 h 2944370"/>
              <a:gd name="connsiteX19" fmla="*/ 1105299 w 6776330"/>
              <a:gd name="connsiteY19" fmla="*/ 2875167 h 2944370"/>
              <a:gd name="connsiteX20" fmla="*/ 2276874 w 6776330"/>
              <a:gd name="connsiteY20" fmla="*/ 1827417 h 2944370"/>
              <a:gd name="connsiteX21" fmla="*/ 2438799 w 6776330"/>
              <a:gd name="connsiteY21" fmla="*/ 1608342 h 2944370"/>
              <a:gd name="connsiteX22" fmla="*/ 2591199 w 6776330"/>
              <a:gd name="connsiteY22" fmla="*/ 2417967 h 2944370"/>
              <a:gd name="connsiteX23" fmla="*/ 3229374 w 6776330"/>
              <a:gd name="connsiteY23" fmla="*/ 2941842 h 2944370"/>
              <a:gd name="connsiteX24" fmla="*/ 4029474 w 6776330"/>
              <a:gd name="connsiteY24" fmla="*/ 2617992 h 2944370"/>
              <a:gd name="connsiteX25" fmla="*/ 5572524 w 6776330"/>
              <a:gd name="connsiteY25" fmla="*/ 2637042 h 2944370"/>
              <a:gd name="connsiteX26" fmla="*/ 6686949 w 6776330"/>
              <a:gd name="connsiteY26" fmla="*/ 1922667 h 2944370"/>
              <a:gd name="connsiteX27" fmla="*/ 6505974 w 6776330"/>
              <a:gd name="connsiteY27" fmla="*/ 1636917 h 2944370"/>
              <a:gd name="connsiteX28" fmla="*/ 4896249 w 6776330"/>
              <a:gd name="connsiteY28" fmla="*/ 1274967 h 294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776330" h="2944370">
                <a:moveTo>
                  <a:pt x="4896249" y="1274967"/>
                </a:moveTo>
                <a:cubicBezTo>
                  <a:pt x="4616849" y="1214642"/>
                  <a:pt x="4829574" y="1274967"/>
                  <a:pt x="4829574" y="1274967"/>
                </a:cubicBezTo>
                <a:cubicBezTo>
                  <a:pt x="4567637" y="1319417"/>
                  <a:pt x="3567511" y="1571829"/>
                  <a:pt x="3324624" y="1541667"/>
                </a:cubicBezTo>
                <a:cubicBezTo>
                  <a:pt x="3081737" y="1511505"/>
                  <a:pt x="3272236" y="1192417"/>
                  <a:pt x="3372249" y="1093992"/>
                </a:cubicBezTo>
                <a:cubicBezTo>
                  <a:pt x="3472261" y="995567"/>
                  <a:pt x="3783411" y="1025729"/>
                  <a:pt x="3924699" y="951117"/>
                </a:cubicBezTo>
                <a:cubicBezTo>
                  <a:pt x="4065986" y="876504"/>
                  <a:pt x="4299349" y="698704"/>
                  <a:pt x="4219974" y="646317"/>
                </a:cubicBezTo>
                <a:cubicBezTo>
                  <a:pt x="4140599" y="593930"/>
                  <a:pt x="3689749" y="585992"/>
                  <a:pt x="3448449" y="636792"/>
                </a:cubicBezTo>
                <a:cubicBezTo>
                  <a:pt x="3207149" y="687592"/>
                  <a:pt x="3003949" y="971754"/>
                  <a:pt x="2772174" y="951117"/>
                </a:cubicBezTo>
                <a:cubicBezTo>
                  <a:pt x="2540399" y="930480"/>
                  <a:pt x="2026049" y="598692"/>
                  <a:pt x="2057799" y="512967"/>
                </a:cubicBezTo>
                <a:cubicBezTo>
                  <a:pt x="2089549" y="427242"/>
                  <a:pt x="2737249" y="478042"/>
                  <a:pt x="2962674" y="436767"/>
                </a:cubicBezTo>
                <a:cubicBezTo>
                  <a:pt x="3188099" y="395492"/>
                  <a:pt x="3388124" y="331992"/>
                  <a:pt x="3410349" y="265317"/>
                </a:cubicBezTo>
                <a:cubicBezTo>
                  <a:pt x="3432574" y="198642"/>
                  <a:pt x="3372249" y="74817"/>
                  <a:pt x="3096024" y="36717"/>
                </a:cubicBezTo>
                <a:cubicBezTo>
                  <a:pt x="2819799" y="-1383"/>
                  <a:pt x="2121299" y="-22021"/>
                  <a:pt x="1752999" y="36717"/>
                </a:cubicBezTo>
                <a:cubicBezTo>
                  <a:pt x="1384699" y="95454"/>
                  <a:pt x="968774" y="230392"/>
                  <a:pt x="886224" y="389142"/>
                </a:cubicBezTo>
                <a:cubicBezTo>
                  <a:pt x="803674" y="547892"/>
                  <a:pt x="1143399" y="895555"/>
                  <a:pt x="1257699" y="989217"/>
                </a:cubicBezTo>
                <a:cubicBezTo>
                  <a:pt x="1371999" y="1082879"/>
                  <a:pt x="1568849" y="816180"/>
                  <a:pt x="1572024" y="951117"/>
                </a:cubicBezTo>
                <a:cubicBezTo>
                  <a:pt x="1575199" y="1086054"/>
                  <a:pt x="1473599" y="1730580"/>
                  <a:pt x="1276749" y="1798842"/>
                </a:cubicBezTo>
                <a:cubicBezTo>
                  <a:pt x="1079899" y="1867104"/>
                  <a:pt x="598886" y="1428955"/>
                  <a:pt x="390924" y="1360692"/>
                </a:cubicBezTo>
                <a:cubicBezTo>
                  <a:pt x="182961" y="1292430"/>
                  <a:pt x="-90088" y="1136855"/>
                  <a:pt x="28974" y="1389267"/>
                </a:cubicBezTo>
                <a:cubicBezTo>
                  <a:pt x="148036" y="1641679"/>
                  <a:pt x="730649" y="2802142"/>
                  <a:pt x="1105299" y="2875167"/>
                </a:cubicBezTo>
                <a:cubicBezTo>
                  <a:pt x="1479949" y="2948192"/>
                  <a:pt x="2054624" y="2038554"/>
                  <a:pt x="2276874" y="1827417"/>
                </a:cubicBezTo>
                <a:cubicBezTo>
                  <a:pt x="2499124" y="1616280"/>
                  <a:pt x="2386412" y="1509917"/>
                  <a:pt x="2438799" y="1608342"/>
                </a:cubicBezTo>
                <a:cubicBezTo>
                  <a:pt x="2491186" y="1706767"/>
                  <a:pt x="2459437" y="2195717"/>
                  <a:pt x="2591199" y="2417967"/>
                </a:cubicBezTo>
                <a:cubicBezTo>
                  <a:pt x="2722961" y="2640217"/>
                  <a:pt x="2989661" y="2908505"/>
                  <a:pt x="3229374" y="2941842"/>
                </a:cubicBezTo>
                <a:cubicBezTo>
                  <a:pt x="3469086" y="2975180"/>
                  <a:pt x="3638949" y="2668792"/>
                  <a:pt x="4029474" y="2617992"/>
                </a:cubicBezTo>
                <a:cubicBezTo>
                  <a:pt x="4419999" y="2567192"/>
                  <a:pt x="5129611" y="2752930"/>
                  <a:pt x="5572524" y="2637042"/>
                </a:cubicBezTo>
                <a:cubicBezTo>
                  <a:pt x="6015437" y="2521154"/>
                  <a:pt x="6531374" y="2089354"/>
                  <a:pt x="6686949" y="1922667"/>
                </a:cubicBezTo>
                <a:cubicBezTo>
                  <a:pt x="6842524" y="1755980"/>
                  <a:pt x="6802837" y="1746455"/>
                  <a:pt x="6505974" y="1636917"/>
                </a:cubicBezTo>
                <a:cubicBezTo>
                  <a:pt x="6209112" y="1527380"/>
                  <a:pt x="5175649" y="1335292"/>
                  <a:pt x="4896249" y="1274967"/>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276600" y="3581400"/>
            <a:ext cx="762000" cy="381000"/>
          </a:xfrm>
          <a:prstGeom prst="rect">
            <a:avLst/>
          </a:prstGeom>
          <a:noFill/>
        </p:spPr>
        <p:txBody>
          <a:bodyPr wrap="square" rtlCol="0">
            <a:spAutoFit/>
          </a:bodyPr>
          <a:lstStyle/>
          <a:p>
            <a:r>
              <a:rPr lang="en-US" dirty="0"/>
              <a:t>P</a:t>
            </a:r>
          </a:p>
        </p:txBody>
      </p:sp>
      <p:sp>
        <p:nvSpPr>
          <p:cNvPr id="13" name="Oval 12"/>
          <p:cNvSpPr/>
          <p:nvPr/>
        </p:nvSpPr>
        <p:spPr>
          <a:xfrm>
            <a:off x="3505200" y="3581400"/>
            <a:ext cx="76200" cy="10339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p:nvPr/>
        </p:nvCxnSpPr>
        <p:spPr>
          <a:xfrm>
            <a:off x="2381250" y="2743200"/>
            <a:ext cx="2590800" cy="198120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4213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525" y="6119336"/>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9" name="TextBox 48"/>
          <p:cNvSpPr txBox="1"/>
          <p:nvPr/>
        </p:nvSpPr>
        <p:spPr>
          <a:xfrm>
            <a:off x="-1192" y="0"/>
            <a:ext cx="9144000" cy="369332"/>
          </a:xfrm>
          <a:prstGeom prst="rect">
            <a:avLst/>
          </a:prstGeom>
          <a:solidFill>
            <a:schemeClr val="tx2"/>
          </a:solidFill>
        </p:spPr>
        <p:txBody>
          <a:bodyPr wrap="square" rtlCol="0">
            <a:spAutoFit/>
          </a:bodyPr>
          <a:lstStyle/>
          <a:p>
            <a:r>
              <a:rPr lang="en-US" dirty="0">
                <a:solidFill>
                  <a:srgbClr val="FFC000"/>
                </a:solidFill>
              </a:rPr>
              <a:t>Math 53: </a:t>
            </a:r>
            <a:r>
              <a:rPr lang="en-US">
                <a:solidFill>
                  <a:srgbClr val="FFC000"/>
                </a:solidFill>
              </a:rPr>
              <a:t>Fall 2025, </a:t>
            </a:r>
            <a:r>
              <a:rPr lang="en-US" dirty="0">
                <a:solidFill>
                  <a:srgbClr val="FFC000"/>
                </a:solidFill>
              </a:rPr>
              <a:t>UC Berkeley                    Lecture 09                                   Copyright: J.A. </a:t>
            </a:r>
            <a:r>
              <a:rPr lang="en-US" dirty="0" err="1">
                <a:solidFill>
                  <a:srgbClr val="FFC000"/>
                </a:solidFill>
              </a:rPr>
              <a:t>Sethian</a:t>
            </a:r>
            <a:endParaRPr lang="en-US" dirty="0">
              <a:solidFill>
                <a:srgbClr val="FFC000"/>
              </a:solidFill>
            </a:endParaRPr>
          </a:p>
        </p:txBody>
      </p:sp>
      <p:sp>
        <p:nvSpPr>
          <p:cNvPr id="8" name="TextBox 7"/>
          <p:cNvSpPr txBox="1"/>
          <p:nvPr/>
        </p:nvSpPr>
        <p:spPr>
          <a:xfrm>
            <a:off x="457199" y="304800"/>
            <a:ext cx="8572501" cy="369332"/>
          </a:xfrm>
          <a:prstGeom prst="rect">
            <a:avLst/>
          </a:prstGeom>
          <a:noFill/>
        </p:spPr>
        <p:txBody>
          <a:bodyPr wrap="square" rtlCol="0">
            <a:spAutoFit/>
          </a:bodyPr>
          <a:lstStyle/>
          <a:p>
            <a:r>
              <a:rPr lang="en-US" b="1" dirty="0">
                <a:solidFill>
                  <a:schemeClr val="tx2"/>
                </a:solidFill>
              </a:rPr>
              <a:t>Example: Find the tangent to w=f(</a:t>
            </a:r>
            <a:r>
              <a:rPr lang="en-US" b="1" dirty="0" err="1">
                <a:solidFill>
                  <a:schemeClr val="tx2"/>
                </a:solidFill>
              </a:rPr>
              <a:t>x,y,z</a:t>
            </a:r>
            <a:r>
              <a:rPr lang="en-US" b="1" dirty="0">
                <a:solidFill>
                  <a:schemeClr val="tx2"/>
                </a:solidFill>
              </a:rPr>
              <a:t>) = x</a:t>
            </a:r>
            <a:r>
              <a:rPr lang="en-US" b="1" baseline="30000" dirty="0">
                <a:solidFill>
                  <a:schemeClr val="tx2"/>
                </a:solidFill>
              </a:rPr>
              <a:t>2</a:t>
            </a:r>
            <a:r>
              <a:rPr lang="en-US" b="1" dirty="0">
                <a:solidFill>
                  <a:schemeClr val="tx2"/>
                </a:solidFill>
              </a:rPr>
              <a:t> + y</a:t>
            </a:r>
            <a:r>
              <a:rPr lang="en-US" b="1" baseline="30000" dirty="0">
                <a:solidFill>
                  <a:schemeClr val="tx2"/>
                </a:solidFill>
              </a:rPr>
              <a:t>2</a:t>
            </a:r>
            <a:r>
              <a:rPr lang="en-US" b="1" dirty="0">
                <a:solidFill>
                  <a:schemeClr val="tx2"/>
                </a:solidFill>
              </a:rPr>
              <a:t> + z</a:t>
            </a:r>
            <a:r>
              <a:rPr lang="en-US" b="1" baseline="30000" dirty="0">
                <a:solidFill>
                  <a:schemeClr val="tx2"/>
                </a:solidFill>
              </a:rPr>
              <a:t>2</a:t>
            </a:r>
            <a:r>
              <a:rPr lang="en-US" b="1" dirty="0">
                <a:solidFill>
                  <a:schemeClr val="tx2"/>
                </a:solidFill>
              </a:rPr>
              <a:t> at the input (1,2,3) </a:t>
            </a:r>
          </a:p>
        </p:txBody>
      </p:sp>
      <p:cxnSp>
        <p:nvCxnSpPr>
          <p:cNvPr id="64" name="Straight Connector 63"/>
          <p:cNvCxnSpPr/>
          <p:nvPr/>
        </p:nvCxnSpPr>
        <p:spPr>
          <a:xfrm>
            <a:off x="457200" y="647700"/>
            <a:ext cx="8610600" cy="0"/>
          </a:xfrm>
          <a:prstGeom prst="line">
            <a:avLst/>
          </a:prstGeom>
          <a:ln w="2222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28600" y="636717"/>
            <a:ext cx="8553450" cy="369332"/>
          </a:xfrm>
          <a:prstGeom prst="rect">
            <a:avLst/>
          </a:prstGeom>
          <a:noFill/>
        </p:spPr>
        <p:txBody>
          <a:bodyPr wrap="square" rtlCol="0">
            <a:spAutoFit/>
          </a:bodyPr>
          <a:lstStyle/>
          <a:p>
            <a:r>
              <a:rPr lang="en-US" b="1" dirty="0"/>
              <a:t>Way #1: Interpret w=f(</a:t>
            </a:r>
            <a:r>
              <a:rPr lang="en-US" b="1" dirty="0" err="1"/>
              <a:t>x,y,z</a:t>
            </a:r>
            <a:r>
              <a:rPr lang="en-US" b="1" dirty="0"/>
              <a:t>) as the graph of output against input:  </a:t>
            </a:r>
          </a:p>
        </p:txBody>
      </p:sp>
      <p:pic>
        <p:nvPicPr>
          <p:cNvPr id="2" name="Picture 1"/>
          <p:cNvPicPr>
            <a:picLocks noChangeAspect="1"/>
          </p:cNvPicPr>
          <p:nvPr>
            <p:custDataLst>
              <p:tags r:id="rId1"/>
            </p:custDataLst>
          </p:nvPr>
        </p:nvPicPr>
        <p:blipFill>
          <a:blip r:embed="rId10" cstate="print">
            <a:extLst>
              <a:ext uri="{28A0092B-C50C-407E-A947-70E740481C1C}">
                <a14:useLocalDpi xmlns:a14="http://schemas.microsoft.com/office/drawing/2010/main" val="0"/>
              </a:ext>
            </a:extLst>
          </a:blip>
          <a:stretch>
            <a:fillRect/>
          </a:stretch>
        </p:blipFill>
        <p:spPr>
          <a:xfrm>
            <a:off x="8237333" y="727925"/>
            <a:ext cx="841785" cy="186915"/>
          </a:xfrm>
          <a:prstGeom prst="rect">
            <a:avLst/>
          </a:prstGeom>
        </p:spPr>
      </p:pic>
      <p:sp>
        <p:nvSpPr>
          <p:cNvPr id="22" name="TextBox 21"/>
          <p:cNvSpPr txBox="1"/>
          <p:nvPr/>
        </p:nvSpPr>
        <p:spPr>
          <a:xfrm>
            <a:off x="6515100" y="638175"/>
            <a:ext cx="1828800" cy="369332"/>
          </a:xfrm>
          <a:prstGeom prst="rect">
            <a:avLst/>
          </a:prstGeom>
          <a:noFill/>
        </p:spPr>
        <p:txBody>
          <a:bodyPr wrap="square" rtlCol="0">
            <a:spAutoFit/>
          </a:bodyPr>
          <a:lstStyle/>
          <a:p>
            <a:r>
              <a:rPr lang="en-US" b="1" dirty="0"/>
              <a:t>A mapping from </a:t>
            </a:r>
          </a:p>
        </p:txBody>
      </p:sp>
      <p:sp>
        <p:nvSpPr>
          <p:cNvPr id="29" name="TextBox 28"/>
          <p:cNvSpPr txBox="1"/>
          <p:nvPr/>
        </p:nvSpPr>
        <p:spPr>
          <a:xfrm>
            <a:off x="609600" y="914400"/>
            <a:ext cx="8048626" cy="2031325"/>
          </a:xfrm>
          <a:prstGeom prst="rect">
            <a:avLst/>
          </a:prstGeom>
          <a:noFill/>
        </p:spPr>
        <p:txBody>
          <a:bodyPr wrap="square" rtlCol="0">
            <a:spAutoFit/>
          </a:bodyPr>
          <a:lstStyle/>
          <a:p>
            <a:r>
              <a:rPr lang="en-US" b="1" dirty="0"/>
              <a:t>Step 1: Want the tangent object at the point (1,2,3,f(1,2,3)) = (1,2,3,14)</a:t>
            </a:r>
          </a:p>
          <a:p>
            <a:r>
              <a:rPr lang="en-US" b="1" dirty="0"/>
              <a:t>Step 2: We need the various partials  to use the formula</a:t>
            </a:r>
            <a:br>
              <a:rPr lang="en-US" b="1" dirty="0"/>
            </a:br>
            <a:r>
              <a:rPr lang="en-US" b="1" dirty="0"/>
              <a:t>            </a:t>
            </a:r>
          </a:p>
          <a:p>
            <a:endParaRPr lang="en-US" b="1" dirty="0"/>
          </a:p>
          <a:p>
            <a:r>
              <a:rPr lang="en-US" b="1" dirty="0"/>
              <a:t>Step 4: </a:t>
            </a:r>
            <a:r>
              <a:rPr lang="en-US" b="1" dirty="0" err="1"/>
              <a:t>f</a:t>
            </a:r>
            <a:r>
              <a:rPr lang="en-US" b="1" baseline="-25000" dirty="0" err="1"/>
              <a:t>x</a:t>
            </a:r>
            <a:r>
              <a:rPr lang="en-US" b="1" dirty="0"/>
              <a:t>=2x, </a:t>
            </a:r>
            <a:r>
              <a:rPr lang="en-US" b="1" dirty="0" err="1"/>
              <a:t>f</a:t>
            </a:r>
            <a:r>
              <a:rPr lang="en-US" b="1" baseline="-25000" dirty="0" err="1"/>
              <a:t>y</a:t>
            </a:r>
            <a:r>
              <a:rPr lang="en-US" b="1" dirty="0"/>
              <a:t>=2y,f</a:t>
            </a:r>
            <a:r>
              <a:rPr lang="en-US" b="1" baseline="-25000" dirty="0"/>
              <a:t>z</a:t>
            </a:r>
            <a:r>
              <a:rPr lang="en-US" b="1" dirty="0"/>
              <a:t>=2z---so (</a:t>
            </a:r>
            <a:r>
              <a:rPr lang="en-US" b="1" dirty="0" err="1"/>
              <a:t>f</a:t>
            </a:r>
            <a:r>
              <a:rPr lang="en-US" b="1" baseline="-25000" dirty="0" err="1"/>
              <a:t>x</a:t>
            </a:r>
            <a:r>
              <a:rPr lang="en-US" b="1" dirty="0" err="1"/>
              <a:t>,f</a:t>
            </a:r>
            <a:r>
              <a:rPr lang="en-US" b="1" baseline="-25000" dirty="0" err="1"/>
              <a:t>y</a:t>
            </a:r>
            <a:r>
              <a:rPr lang="en-US" b="1" dirty="0" err="1"/>
              <a:t>,f</a:t>
            </a:r>
            <a:r>
              <a:rPr lang="en-US" b="1" baseline="-25000" dirty="0" err="1"/>
              <a:t>z</a:t>
            </a:r>
            <a:r>
              <a:rPr lang="en-US" b="1" dirty="0"/>
              <a:t>) =(2,4,6).</a:t>
            </a:r>
          </a:p>
          <a:p>
            <a:r>
              <a:rPr lang="en-US" b="1" dirty="0"/>
              <a:t>So tangent object is w=14 + (2)(x-1)+(4)(y-2)+(6)(z-3)= 2x+4y+6z+14</a:t>
            </a:r>
          </a:p>
          <a:p>
            <a:r>
              <a:rPr lang="en-US" b="1" dirty="0"/>
              <a:t>     </a:t>
            </a:r>
          </a:p>
        </p:txBody>
      </p:sp>
      <p:cxnSp>
        <p:nvCxnSpPr>
          <p:cNvPr id="79" name="Straight Connector 78"/>
          <p:cNvCxnSpPr/>
          <p:nvPr/>
        </p:nvCxnSpPr>
        <p:spPr>
          <a:xfrm>
            <a:off x="228600" y="2667000"/>
            <a:ext cx="8610600" cy="0"/>
          </a:xfrm>
          <a:prstGeom prst="line">
            <a:avLst/>
          </a:prstGeom>
          <a:ln w="2222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142874" y="2667000"/>
            <a:ext cx="8999934" cy="646331"/>
          </a:xfrm>
          <a:prstGeom prst="rect">
            <a:avLst/>
          </a:prstGeom>
          <a:noFill/>
        </p:spPr>
        <p:txBody>
          <a:bodyPr wrap="square" rtlCol="0">
            <a:spAutoFit/>
          </a:bodyPr>
          <a:lstStyle/>
          <a:p>
            <a:r>
              <a:rPr lang="en-US" b="1" dirty="0"/>
              <a:t>Way #2: Think of the equation w=f(</a:t>
            </a:r>
            <a:r>
              <a:rPr lang="en-US" b="1" dirty="0" err="1"/>
              <a:t>x,y,z</a:t>
            </a:r>
            <a:r>
              <a:rPr lang="en-US" b="1" dirty="0"/>
              <a:t>) as a particular level set of a new function  </a:t>
            </a:r>
          </a:p>
          <a:p>
            <a:r>
              <a:rPr lang="en-US" b="1" dirty="0"/>
              <a:t>                            U(</a:t>
            </a:r>
            <a:r>
              <a:rPr lang="en-US" b="1" dirty="0" err="1"/>
              <a:t>x,y,z,w</a:t>
            </a:r>
            <a:r>
              <a:rPr lang="en-US" b="1" dirty="0"/>
              <a:t>) = w-f(</a:t>
            </a:r>
            <a:r>
              <a:rPr lang="en-US" b="1" dirty="0" err="1"/>
              <a:t>x,y,z</a:t>
            </a:r>
            <a:r>
              <a:rPr lang="en-US" b="1" dirty="0"/>
              <a:t>)=w-(x</a:t>
            </a:r>
            <a:r>
              <a:rPr lang="en-US" b="1" baseline="30000" dirty="0"/>
              <a:t>2</a:t>
            </a:r>
            <a:r>
              <a:rPr lang="en-US" b="1" dirty="0"/>
              <a:t>+y</a:t>
            </a:r>
            <a:r>
              <a:rPr lang="en-US" b="1" baseline="30000" dirty="0"/>
              <a:t>2</a:t>
            </a:r>
            <a:r>
              <a:rPr lang="en-US" b="1" dirty="0"/>
              <a:t>+z</a:t>
            </a:r>
            <a:r>
              <a:rPr lang="en-US" b="1" baseline="30000" dirty="0"/>
              <a:t>2</a:t>
            </a:r>
            <a:r>
              <a:rPr lang="en-US" b="1" dirty="0"/>
              <a:t>)  is a mapping from  </a:t>
            </a:r>
          </a:p>
        </p:txBody>
      </p:sp>
      <p:pic>
        <p:nvPicPr>
          <p:cNvPr id="11" name="Picture 10"/>
          <p:cNvPicPr>
            <a:picLocks noChangeAspect="1"/>
          </p:cNvPicPr>
          <p:nvPr>
            <p:custDataLst>
              <p:tags r:id="rId2"/>
            </p:custDataLst>
          </p:nvPr>
        </p:nvPicPr>
        <p:blipFill>
          <a:blip r:embed="rId11" cstate="print">
            <a:extLst>
              <a:ext uri="{28A0092B-C50C-407E-A947-70E740481C1C}">
                <a14:useLocalDpi xmlns:a14="http://schemas.microsoft.com/office/drawing/2010/main" val="0"/>
              </a:ext>
            </a:extLst>
          </a:blip>
          <a:stretch>
            <a:fillRect/>
          </a:stretch>
        </p:blipFill>
        <p:spPr>
          <a:xfrm>
            <a:off x="6858000" y="3019425"/>
            <a:ext cx="841785" cy="188260"/>
          </a:xfrm>
          <a:prstGeom prst="rect">
            <a:avLst/>
          </a:prstGeom>
        </p:spPr>
      </p:pic>
      <p:sp>
        <p:nvSpPr>
          <p:cNvPr id="122" name="TextBox 121"/>
          <p:cNvSpPr txBox="1"/>
          <p:nvPr/>
        </p:nvSpPr>
        <p:spPr>
          <a:xfrm>
            <a:off x="228600" y="3276600"/>
            <a:ext cx="8048626" cy="1754326"/>
          </a:xfrm>
          <a:prstGeom prst="rect">
            <a:avLst/>
          </a:prstGeom>
          <a:noFill/>
        </p:spPr>
        <p:txBody>
          <a:bodyPr wrap="square" rtlCol="0">
            <a:spAutoFit/>
          </a:bodyPr>
          <a:lstStyle/>
          <a:p>
            <a:r>
              <a:rPr lang="en-US" b="1" dirty="0"/>
              <a:t>Step 1: Realize that the zero level set of function U(</a:t>
            </a:r>
            <a:r>
              <a:rPr lang="en-US" b="1" dirty="0" err="1"/>
              <a:t>x,y,z,w</a:t>
            </a:r>
            <a:r>
              <a:rPr lang="en-US" b="1" dirty="0"/>
              <a:t>)</a:t>
            </a:r>
          </a:p>
          <a:p>
            <a:r>
              <a:rPr lang="en-US" b="1" dirty="0"/>
              <a:t> is the set of all (</a:t>
            </a:r>
            <a:r>
              <a:rPr lang="en-US" b="1" dirty="0" err="1"/>
              <a:t>x,y,z,w</a:t>
            </a:r>
            <a:r>
              <a:rPr lang="en-US" b="1" dirty="0"/>
              <a:t>) sent to output 0</a:t>
            </a:r>
          </a:p>
          <a:p>
            <a:r>
              <a:rPr lang="en-US" b="1" dirty="0"/>
              <a:t>Step 2: So, the input x</a:t>
            </a:r>
            <a:r>
              <a:rPr lang="en-US" b="1" baseline="-25000" dirty="0"/>
              <a:t>0</a:t>
            </a:r>
            <a:r>
              <a:rPr lang="en-US" b="1" dirty="0"/>
              <a:t>=1, y</a:t>
            </a:r>
            <a:r>
              <a:rPr lang="en-US" b="1" baseline="-25000" dirty="0"/>
              <a:t>0</a:t>
            </a:r>
            <a:r>
              <a:rPr lang="en-US" b="1" dirty="0"/>
              <a:t>=2, z</a:t>
            </a:r>
            <a:r>
              <a:rPr lang="en-US" b="1" baseline="-25000" dirty="0"/>
              <a:t>0</a:t>
            </a:r>
            <a:r>
              <a:rPr lang="en-US" b="1" dirty="0"/>
              <a:t>=3, w</a:t>
            </a:r>
            <a:r>
              <a:rPr lang="en-US" b="1" baseline="-25000" dirty="0"/>
              <a:t>0</a:t>
            </a:r>
            <a:r>
              <a:rPr lang="en-US" b="1" dirty="0"/>
              <a:t>=14 gets sent to U = 0</a:t>
            </a:r>
          </a:p>
          <a:p>
            <a:r>
              <a:rPr lang="en-US" b="1" dirty="0"/>
              <a:t>Step 3: That means that at the input (1,2,3,14) the gradient </a:t>
            </a:r>
          </a:p>
          <a:p>
            <a:r>
              <a:rPr lang="en-US" b="1" dirty="0"/>
              <a:t>                   is normal to the tangent to the level set 0= w-(x</a:t>
            </a:r>
            <a:r>
              <a:rPr lang="en-US" b="1" baseline="30000" dirty="0"/>
              <a:t>2</a:t>
            </a:r>
            <a:r>
              <a:rPr lang="en-US" b="1" dirty="0"/>
              <a:t>+y</a:t>
            </a:r>
            <a:r>
              <a:rPr lang="en-US" b="1" baseline="30000" dirty="0"/>
              <a:t>2</a:t>
            </a:r>
            <a:r>
              <a:rPr lang="en-US" b="1" dirty="0"/>
              <a:t>+z</a:t>
            </a:r>
            <a:r>
              <a:rPr lang="en-US" b="1" baseline="30000" dirty="0"/>
              <a:t>2</a:t>
            </a:r>
            <a:r>
              <a:rPr lang="en-US" b="1" dirty="0"/>
              <a:t>) </a:t>
            </a:r>
            <a:endParaRPr lang="en-US" b="1" baseline="30000" dirty="0"/>
          </a:p>
          <a:p>
            <a:r>
              <a:rPr lang="en-US" b="1" dirty="0"/>
              <a:t>Step 4: The gradient at input (1,2,3,14) is    </a:t>
            </a:r>
          </a:p>
        </p:txBody>
      </p:sp>
      <p:pic>
        <p:nvPicPr>
          <p:cNvPr id="7" name="Picture 6">
            <a:extLst>
              <a:ext uri="{FF2B5EF4-FFF2-40B4-BE49-F238E27FC236}">
                <a16:creationId xmlns:a16="http://schemas.microsoft.com/office/drawing/2014/main" id="{63B25B45-7522-4A70-8F21-796E53BECD0F}"/>
              </a:ext>
            </a:extLst>
          </p:cNvPr>
          <p:cNvPicPr>
            <a:picLocks noChangeAspect="1"/>
          </p:cNvPicPr>
          <p:nvPr>
            <p:custDataLst>
              <p:tags r:id="rId3"/>
            </p:custDataLst>
          </p:nvPr>
        </p:nvPicPr>
        <p:blipFill>
          <a:blip r:embed="rId12" cstate="print">
            <a:extLst>
              <a:ext uri="{28A0092B-C50C-407E-A947-70E740481C1C}">
                <a14:useLocalDpi xmlns:a14="http://schemas.microsoft.com/office/drawing/2010/main" val="0"/>
              </a:ext>
            </a:extLst>
          </a:blip>
          <a:stretch>
            <a:fillRect/>
          </a:stretch>
        </p:blipFill>
        <p:spPr>
          <a:xfrm>
            <a:off x="2133600" y="5028771"/>
            <a:ext cx="5722979" cy="229029"/>
          </a:xfrm>
          <a:prstGeom prst="rect">
            <a:avLst/>
          </a:prstGeom>
        </p:spPr>
      </p:pic>
      <p:pic>
        <p:nvPicPr>
          <p:cNvPr id="15" name="Picture 14"/>
          <p:cNvPicPr>
            <a:picLocks noChangeAspect="1"/>
          </p:cNvPicPr>
          <p:nvPr>
            <p:custDataLst>
              <p:tags r:id="rId4"/>
            </p:custDataLst>
          </p:nvPr>
        </p:nvPicPr>
        <p:blipFill>
          <a:blip r:embed="rId13" cstate="print">
            <a:extLst>
              <a:ext uri="{28A0092B-C50C-407E-A947-70E740481C1C}">
                <a14:useLocalDpi xmlns:a14="http://schemas.microsoft.com/office/drawing/2010/main" val="0"/>
              </a:ext>
            </a:extLst>
          </a:blip>
          <a:stretch>
            <a:fillRect/>
          </a:stretch>
        </p:blipFill>
        <p:spPr>
          <a:xfrm>
            <a:off x="2667000" y="5333571"/>
            <a:ext cx="3752230" cy="229029"/>
          </a:xfrm>
          <a:prstGeom prst="rect">
            <a:avLst/>
          </a:prstGeom>
        </p:spPr>
      </p:pic>
      <p:pic>
        <p:nvPicPr>
          <p:cNvPr id="18" name="Picture 17"/>
          <p:cNvPicPr>
            <a:picLocks noChangeAspect="1"/>
          </p:cNvPicPr>
          <p:nvPr>
            <p:custDataLst>
              <p:tags r:id="rId5"/>
            </p:custDataLst>
          </p:nvPr>
        </p:nvPicPr>
        <p:blipFill>
          <a:blip r:embed="rId14" cstate="print">
            <a:extLst>
              <a:ext uri="{28A0092B-C50C-407E-A947-70E740481C1C}">
                <a14:useLocalDpi xmlns:a14="http://schemas.microsoft.com/office/drawing/2010/main" val="0"/>
              </a:ext>
            </a:extLst>
          </a:blip>
          <a:stretch>
            <a:fillRect/>
          </a:stretch>
        </p:blipFill>
        <p:spPr>
          <a:xfrm>
            <a:off x="213419" y="5673970"/>
            <a:ext cx="8604626" cy="269630"/>
          </a:xfrm>
          <a:prstGeom prst="rect">
            <a:avLst/>
          </a:prstGeom>
        </p:spPr>
      </p:pic>
      <p:pic>
        <p:nvPicPr>
          <p:cNvPr id="4" name="Picture 3"/>
          <p:cNvPicPr>
            <a:picLocks noChangeAspect="1"/>
          </p:cNvPicPr>
          <p:nvPr>
            <p:custDataLst>
              <p:tags r:id="rId6"/>
            </p:custDataLst>
          </p:nvPr>
        </p:nvPicPr>
        <p:blipFill>
          <a:blip r:embed="rId15" cstate="print">
            <a:extLst>
              <a:ext uri="{28A0092B-C50C-407E-A947-70E740481C1C}">
                <a14:useLocalDpi xmlns:a14="http://schemas.microsoft.com/office/drawing/2010/main" val="0"/>
              </a:ext>
            </a:extLst>
          </a:blip>
          <a:stretch>
            <a:fillRect/>
          </a:stretch>
        </p:blipFill>
        <p:spPr>
          <a:xfrm>
            <a:off x="1192105" y="1512962"/>
            <a:ext cx="5399195" cy="392038"/>
          </a:xfrm>
          <a:prstGeom prst="rect">
            <a:avLst/>
          </a:prstGeom>
        </p:spPr>
      </p:pic>
      <p:pic>
        <p:nvPicPr>
          <p:cNvPr id="6" name="Picture 5"/>
          <p:cNvPicPr>
            <a:picLocks noChangeAspect="1"/>
          </p:cNvPicPr>
          <p:nvPr>
            <p:custDataLst>
              <p:tags r:id="rId7"/>
            </p:custDataLst>
          </p:nvPr>
        </p:nvPicPr>
        <p:blipFill>
          <a:blip r:embed="rId16" cstate="print">
            <a:extLst>
              <a:ext uri="{28A0092B-C50C-407E-A947-70E740481C1C}">
                <a14:useLocalDpi xmlns:a14="http://schemas.microsoft.com/office/drawing/2010/main" val="0"/>
              </a:ext>
            </a:extLst>
          </a:blip>
          <a:stretch>
            <a:fillRect/>
          </a:stretch>
        </p:blipFill>
        <p:spPr>
          <a:xfrm>
            <a:off x="5093117" y="1930522"/>
            <a:ext cx="3910766" cy="203078"/>
          </a:xfrm>
          <a:prstGeom prst="rect">
            <a:avLst/>
          </a:prstGeom>
        </p:spPr>
      </p:pic>
    </p:spTree>
    <p:extLst>
      <p:ext uri="{BB962C8B-B14F-4D97-AF65-F5344CB8AC3E}">
        <p14:creationId xmlns:p14="http://schemas.microsoft.com/office/powerpoint/2010/main" val="2751355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92"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5" name="TextBox 4"/>
          <p:cNvSpPr txBox="1"/>
          <p:nvPr/>
        </p:nvSpPr>
        <p:spPr>
          <a:xfrm>
            <a:off x="9525" y="6115050"/>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7" name="TextBox 46"/>
          <p:cNvSpPr txBox="1"/>
          <p:nvPr/>
        </p:nvSpPr>
        <p:spPr>
          <a:xfrm>
            <a:off x="1371600" y="348139"/>
            <a:ext cx="6150948" cy="369332"/>
          </a:xfrm>
          <a:prstGeom prst="rect">
            <a:avLst/>
          </a:prstGeom>
          <a:noFill/>
        </p:spPr>
        <p:txBody>
          <a:bodyPr wrap="square" rtlCol="0">
            <a:spAutoFit/>
          </a:bodyPr>
          <a:lstStyle/>
          <a:p>
            <a:pPr algn="ctr"/>
            <a:r>
              <a:rPr lang="en-US" b="1" dirty="0"/>
              <a:t>Review of First Third of the Course</a:t>
            </a:r>
          </a:p>
        </p:txBody>
      </p:sp>
      <p:sp>
        <p:nvSpPr>
          <p:cNvPr id="68" name="Oval 67"/>
          <p:cNvSpPr/>
          <p:nvPr/>
        </p:nvSpPr>
        <p:spPr>
          <a:xfrm>
            <a:off x="1062131" y="4564860"/>
            <a:ext cx="138545" cy="1676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Arrow Connector 74"/>
          <p:cNvCxnSpPr/>
          <p:nvPr/>
        </p:nvCxnSpPr>
        <p:spPr>
          <a:xfrm>
            <a:off x="685800" y="2913670"/>
            <a:ext cx="3124200" cy="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V="1">
            <a:off x="732935" y="1676400"/>
            <a:ext cx="0" cy="129540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4876800" y="1823429"/>
            <a:ext cx="3124200" cy="646331"/>
          </a:xfrm>
          <a:prstGeom prst="rect">
            <a:avLst/>
          </a:prstGeom>
          <a:noFill/>
          <a:ln w="28575">
            <a:solidFill>
              <a:schemeClr val="accent1">
                <a:shade val="95000"/>
                <a:satMod val="105000"/>
              </a:schemeClr>
            </a:solidFill>
          </a:ln>
        </p:spPr>
        <p:txBody>
          <a:bodyPr wrap="square" rtlCol="0">
            <a:spAutoFit/>
          </a:bodyPr>
          <a:lstStyle/>
          <a:p>
            <a:r>
              <a:rPr lang="en-US" dirty="0">
                <a:solidFill>
                  <a:srgbClr val="FF0000"/>
                </a:solidFill>
              </a:rPr>
              <a:t>R</a:t>
            </a:r>
            <a:r>
              <a:rPr lang="en-US" dirty="0"/>
              <a:t>(t) = (x(t), y(t))  is vector description of curve in 2D.</a:t>
            </a:r>
          </a:p>
        </p:txBody>
      </p:sp>
      <p:cxnSp>
        <p:nvCxnSpPr>
          <p:cNvPr id="78" name="Straight Arrow Connector 77"/>
          <p:cNvCxnSpPr/>
          <p:nvPr/>
        </p:nvCxnSpPr>
        <p:spPr>
          <a:xfrm flipV="1">
            <a:off x="780782" y="1986516"/>
            <a:ext cx="847772" cy="887819"/>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1143000" y="2450068"/>
            <a:ext cx="2667000" cy="369332"/>
          </a:xfrm>
          <a:prstGeom prst="rect">
            <a:avLst/>
          </a:prstGeom>
          <a:noFill/>
        </p:spPr>
        <p:txBody>
          <a:bodyPr wrap="square" rtlCol="0">
            <a:spAutoFit/>
          </a:bodyPr>
          <a:lstStyle/>
          <a:p>
            <a:r>
              <a:rPr lang="en-US" dirty="0">
                <a:solidFill>
                  <a:srgbClr val="FF0000"/>
                </a:solidFill>
              </a:rPr>
              <a:t>R</a:t>
            </a:r>
            <a:r>
              <a:rPr lang="en-US" dirty="0"/>
              <a:t>(t</a:t>
            </a:r>
            <a:r>
              <a:rPr lang="en-US" baseline="-25000" dirty="0"/>
              <a:t>0</a:t>
            </a:r>
            <a:r>
              <a:rPr lang="en-US" dirty="0"/>
              <a:t>) = (x(t</a:t>
            </a:r>
            <a:r>
              <a:rPr lang="en-US" baseline="-25000" dirty="0"/>
              <a:t>0</a:t>
            </a:r>
            <a:r>
              <a:rPr lang="en-US" dirty="0"/>
              <a:t>), y(t</a:t>
            </a:r>
            <a:r>
              <a:rPr lang="en-US" baseline="-25000" dirty="0"/>
              <a:t>0</a:t>
            </a:r>
            <a:r>
              <a:rPr lang="en-US" dirty="0"/>
              <a:t>))</a:t>
            </a:r>
          </a:p>
        </p:txBody>
      </p:sp>
      <p:cxnSp>
        <p:nvCxnSpPr>
          <p:cNvPr id="86" name="Straight Arrow Connector 85"/>
          <p:cNvCxnSpPr/>
          <p:nvPr/>
        </p:nvCxnSpPr>
        <p:spPr>
          <a:xfrm>
            <a:off x="304800" y="5482591"/>
            <a:ext cx="3124200" cy="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flipV="1">
            <a:off x="351935" y="4245321"/>
            <a:ext cx="0" cy="129540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90" name="TextBox 89"/>
          <p:cNvSpPr txBox="1"/>
          <p:nvPr/>
        </p:nvSpPr>
        <p:spPr>
          <a:xfrm>
            <a:off x="3810000" y="4016721"/>
            <a:ext cx="5029200" cy="923330"/>
          </a:xfrm>
          <a:prstGeom prst="rect">
            <a:avLst/>
          </a:prstGeom>
          <a:noFill/>
          <a:ln w="28575">
            <a:solidFill>
              <a:schemeClr val="accent1">
                <a:shade val="95000"/>
                <a:satMod val="105000"/>
              </a:schemeClr>
            </a:solidFill>
          </a:ln>
        </p:spPr>
        <p:txBody>
          <a:bodyPr wrap="square" rtlCol="0">
            <a:spAutoFit/>
          </a:bodyPr>
          <a:lstStyle/>
          <a:p>
            <a:r>
              <a:rPr lang="en-US" dirty="0" err="1"/>
              <a:t>d</a:t>
            </a:r>
            <a:r>
              <a:rPr lang="en-US" dirty="0" err="1">
                <a:solidFill>
                  <a:srgbClr val="FF0000"/>
                </a:solidFill>
              </a:rPr>
              <a:t>R</a:t>
            </a:r>
            <a:r>
              <a:rPr lang="en-US" dirty="0"/>
              <a:t>(t)/</a:t>
            </a:r>
            <a:r>
              <a:rPr lang="en-US" dirty="0" err="1"/>
              <a:t>dt</a:t>
            </a:r>
            <a:r>
              <a:rPr lang="en-US" dirty="0"/>
              <a:t>=(dx(t)/</a:t>
            </a:r>
            <a:r>
              <a:rPr lang="en-US" dirty="0" err="1"/>
              <a:t>dt</a:t>
            </a:r>
            <a:r>
              <a:rPr lang="en-US" dirty="0"/>
              <a:t> , </a:t>
            </a:r>
            <a:r>
              <a:rPr lang="en-US" dirty="0" err="1"/>
              <a:t>dy</a:t>
            </a:r>
            <a:r>
              <a:rPr lang="en-US" dirty="0"/>
              <a:t>(t)/</a:t>
            </a:r>
            <a:r>
              <a:rPr lang="en-US" dirty="0" err="1"/>
              <a:t>dt</a:t>
            </a:r>
            <a:r>
              <a:rPr lang="en-US" dirty="0"/>
              <a:t>) is vector</a:t>
            </a:r>
          </a:p>
          <a:p>
            <a:r>
              <a:rPr lang="en-US" dirty="0"/>
              <a:t>               derivative of particle trajectory</a:t>
            </a:r>
          </a:p>
          <a:p>
            <a:r>
              <a:rPr lang="en-US" dirty="0"/>
              <a:t>It is tangent to the curve at the point  x(t=</a:t>
            </a:r>
            <a:r>
              <a:rPr lang="en-US" sz="1600" dirty="0"/>
              <a:t>t</a:t>
            </a:r>
            <a:r>
              <a:rPr lang="en-US" sz="1400" baseline="-25000" dirty="0"/>
              <a:t>0</a:t>
            </a:r>
            <a:r>
              <a:rPr lang="en-US" sz="1600" dirty="0"/>
              <a:t>), y(</a:t>
            </a:r>
            <a:r>
              <a:rPr lang="en-US" dirty="0"/>
              <a:t>t=t</a:t>
            </a:r>
            <a:r>
              <a:rPr lang="en-US" sz="1600" baseline="-25000" dirty="0"/>
              <a:t>0</a:t>
            </a:r>
            <a:r>
              <a:rPr lang="en-US" sz="1600" dirty="0"/>
              <a:t>)</a:t>
            </a:r>
            <a:endParaRPr lang="en-US" dirty="0"/>
          </a:p>
        </p:txBody>
      </p:sp>
      <p:sp>
        <p:nvSpPr>
          <p:cNvPr id="91" name="Freeform 90"/>
          <p:cNvSpPr/>
          <p:nvPr/>
        </p:nvSpPr>
        <p:spPr>
          <a:xfrm>
            <a:off x="561753" y="3903656"/>
            <a:ext cx="1275907" cy="839972"/>
          </a:xfrm>
          <a:custGeom>
            <a:avLst/>
            <a:gdLst>
              <a:gd name="connsiteX0" fmla="*/ 0 w 1275907"/>
              <a:gd name="connsiteY0" fmla="*/ 839972 h 839972"/>
              <a:gd name="connsiteX1" fmla="*/ 637954 w 1275907"/>
              <a:gd name="connsiteY1" fmla="*/ 691116 h 839972"/>
              <a:gd name="connsiteX2" fmla="*/ 1275907 w 1275907"/>
              <a:gd name="connsiteY2" fmla="*/ 0 h 839972"/>
            </a:gdLst>
            <a:ahLst/>
            <a:cxnLst>
              <a:cxn ang="0">
                <a:pos x="connsiteX0" y="connsiteY0"/>
              </a:cxn>
              <a:cxn ang="0">
                <a:pos x="connsiteX1" y="connsiteY1"/>
              </a:cxn>
              <a:cxn ang="0">
                <a:pos x="connsiteX2" y="connsiteY2"/>
              </a:cxn>
            </a:cxnLst>
            <a:rect l="l" t="t" r="r" b="b"/>
            <a:pathLst>
              <a:path w="1275907" h="839972">
                <a:moveTo>
                  <a:pt x="0" y="839972"/>
                </a:moveTo>
                <a:cubicBezTo>
                  <a:pt x="212651" y="835541"/>
                  <a:pt x="425303" y="831111"/>
                  <a:pt x="637954" y="691116"/>
                </a:cubicBezTo>
                <a:cubicBezTo>
                  <a:pt x="850605" y="551121"/>
                  <a:pt x="1063256" y="275560"/>
                  <a:pt x="1275907"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2" name="Straight Arrow Connector 91"/>
          <p:cNvCxnSpPr>
            <a:endCxn id="91" idx="1"/>
          </p:cNvCxnSpPr>
          <p:nvPr/>
        </p:nvCxnSpPr>
        <p:spPr>
          <a:xfrm flipV="1">
            <a:off x="351935" y="4594772"/>
            <a:ext cx="847772" cy="887819"/>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685800" y="5018989"/>
            <a:ext cx="2571946" cy="369332"/>
          </a:xfrm>
          <a:prstGeom prst="rect">
            <a:avLst/>
          </a:prstGeom>
          <a:noFill/>
        </p:spPr>
        <p:txBody>
          <a:bodyPr wrap="square" rtlCol="0">
            <a:spAutoFit/>
          </a:bodyPr>
          <a:lstStyle/>
          <a:p>
            <a:r>
              <a:rPr lang="en-US" dirty="0">
                <a:solidFill>
                  <a:srgbClr val="FF0000"/>
                </a:solidFill>
              </a:rPr>
              <a:t>R</a:t>
            </a:r>
            <a:r>
              <a:rPr lang="en-US" dirty="0"/>
              <a:t>(t=t</a:t>
            </a:r>
            <a:r>
              <a:rPr lang="en-US" sz="1600" baseline="-25000" dirty="0"/>
              <a:t>0</a:t>
            </a:r>
            <a:r>
              <a:rPr lang="en-US" dirty="0"/>
              <a:t>) = (x(t=t</a:t>
            </a:r>
            <a:r>
              <a:rPr lang="en-US" sz="1600" baseline="-25000" dirty="0"/>
              <a:t>0</a:t>
            </a:r>
            <a:r>
              <a:rPr lang="en-US" dirty="0"/>
              <a:t>), y(t=t</a:t>
            </a:r>
            <a:r>
              <a:rPr lang="en-US" sz="1600" baseline="-25000" dirty="0"/>
              <a:t>0</a:t>
            </a:r>
            <a:r>
              <a:rPr lang="en-US" dirty="0"/>
              <a:t>))</a:t>
            </a:r>
          </a:p>
        </p:txBody>
      </p:sp>
      <p:sp>
        <p:nvSpPr>
          <p:cNvPr id="94" name="TextBox 93"/>
          <p:cNvSpPr txBox="1"/>
          <p:nvPr/>
        </p:nvSpPr>
        <p:spPr>
          <a:xfrm>
            <a:off x="285946" y="695980"/>
            <a:ext cx="6248400" cy="523220"/>
          </a:xfrm>
          <a:prstGeom prst="rect">
            <a:avLst/>
          </a:prstGeom>
          <a:noFill/>
        </p:spPr>
        <p:txBody>
          <a:bodyPr wrap="square" rtlCol="0">
            <a:spAutoFit/>
          </a:bodyPr>
          <a:lstStyle/>
          <a:p>
            <a:r>
              <a:rPr lang="en-US" sz="2800" b="1" dirty="0">
                <a:solidFill>
                  <a:srgbClr val="0070C0"/>
                </a:solidFill>
              </a:rPr>
              <a:t>Derivatives of parameterized  curves</a:t>
            </a:r>
          </a:p>
        </p:txBody>
      </p:sp>
      <p:cxnSp>
        <p:nvCxnSpPr>
          <p:cNvPr id="95" name="Straight Arrow Connector 94"/>
          <p:cNvCxnSpPr/>
          <p:nvPr/>
        </p:nvCxnSpPr>
        <p:spPr>
          <a:xfrm flipV="1">
            <a:off x="1199707" y="3903656"/>
            <a:ext cx="1018953" cy="699163"/>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1447800" y="4333189"/>
            <a:ext cx="1415017" cy="369332"/>
          </a:xfrm>
          <a:prstGeom prst="rect">
            <a:avLst/>
          </a:prstGeom>
          <a:noFill/>
        </p:spPr>
        <p:txBody>
          <a:bodyPr wrap="square" rtlCol="0">
            <a:spAutoFit/>
          </a:bodyPr>
          <a:lstStyle/>
          <a:p>
            <a:r>
              <a:rPr lang="en-US" dirty="0" err="1"/>
              <a:t>d</a:t>
            </a:r>
            <a:r>
              <a:rPr lang="en-US" dirty="0" err="1">
                <a:solidFill>
                  <a:srgbClr val="FF0000"/>
                </a:solidFill>
              </a:rPr>
              <a:t>R</a:t>
            </a:r>
            <a:r>
              <a:rPr lang="en-US" dirty="0"/>
              <a:t>(t=t</a:t>
            </a:r>
            <a:r>
              <a:rPr lang="en-US" sz="1600" baseline="-25000" dirty="0"/>
              <a:t>0</a:t>
            </a:r>
            <a:r>
              <a:rPr lang="en-US" dirty="0"/>
              <a:t>)/</a:t>
            </a:r>
            <a:r>
              <a:rPr lang="en-US" dirty="0" err="1"/>
              <a:t>dt</a:t>
            </a:r>
            <a:r>
              <a:rPr lang="en-US" dirty="0"/>
              <a:t> </a:t>
            </a:r>
          </a:p>
        </p:txBody>
      </p:sp>
      <p:sp>
        <p:nvSpPr>
          <p:cNvPr id="97" name="TextBox 96"/>
          <p:cNvSpPr txBox="1"/>
          <p:nvPr/>
        </p:nvSpPr>
        <p:spPr>
          <a:xfrm>
            <a:off x="775821" y="4196922"/>
            <a:ext cx="671979" cy="338554"/>
          </a:xfrm>
          <a:prstGeom prst="rect">
            <a:avLst/>
          </a:prstGeom>
          <a:noFill/>
        </p:spPr>
        <p:txBody>
          <a:bodyPr wrap="square" rtlCol="0">
            <a:spAutoFit/>
          </a:bodyPr>
          <a:lstStyle/>
          <a:p>
            <a:r>
              <a:rPr lang="en-US" sz="1600" dirty="0"/>
              <a:t>(t=t</a:t>
            </a:r>
            <a:r>
              <a:rPr lang="en-US" sz="1600" baseline="-25000" dirty="0"/>
              <a:t>0</a:t>
            </a:r>
            <a:r>
              <a:rPr lang="en-US" sz="1600" dirty="0"/>
              <a:t>)</a:t>
            </a:r>
          </a:p>
        </p:txBody>
      </p:sp>
      <p:sp>
        <p:nvSpPr>
          <p:cNvPr id="98" name="TextBox 97"/>
          <p:cNvSpPr txBox="1"/>
          <p:nvPr/>
        </p:nvSpPr>
        <p:spPr>
          <a:xfrm>
            <a:off x="3604435" y="2460088"/>
            <a:ext cx="304800" cy="369332"/>
          </a:xfrm>
          <a:prstGeom prst="rect">
            <a:avLst/>
          </a:prstGeom>
          <a:noFill/>
        </p:spPr>
        <p:txBody>
          <a:bodyPr wrap="square" rtlCol="0">
            <a:spAutoFit/>
          </a:bodyPr>
          <a:lstStyle/>
          <a:p>
            <a:r>
              <a:rPr lang="en-US" dirty="0"/>
              <a:t>x</a:t>
            </a:r>
          </a:p>
        </p:txBody>
      </p:sp>
      <p:sp>
        <p:nvSpPr>
          <p:cNvPr id="99" name="TextBox 98"/>
          <p:cNvSpPr txBox="1"/>
          <p:nvPr/>
        </p:nvSpPr>
        <p:spPr>
          <a:xfrm>
            <a:off x="651489" y="1327299"/>
            <a:ext cx="304800" cy="369332"/>
          </a:xfrm>
          <a:prstGeom prst="rect">
            <a:avLst/>
          </a:prstGeom>
          <a:noFill/>
        </p:spPr>
        <p:txBody>
          <a:bodyPr wrap="square" rtlCol="0">
            <a:spAutoFit/>
          </a:bodyPr>
          <a:lstStyle/>
          <a:p>
            <a:r>
              <a:rPr lang="en-US" dirty="0"/>
              <a:t>y</a:t>
            </a:r>
          </a:p>
        </p:txBody>
      </p:sp>
      <p:sp>
        <p:nvSpPr>
          <p:cNvPr id="100" name="TextBox 99"/>
          <p:cNvSpPr txBox="1"/>
          <p:nvPr/>
        </p:nvSpPr>
        <p:spPr>
          <a:xfrm>
            <a:off x="3257746" y="5018989"/>
            <a:ext cx="304800" cy="369332"/>
          </a:xfrm>
          <a:prstGeom prst="rect">
            <a:avLst/>
          </a:prstGeom>
          <a:noFill/>
        </p:spPr>
        <p:txBody>
          <a:bodyPr wrap="square" rtlCol="0">
            <a:spAutoFit/>
          </a:bodyPr>
          <a:lstStyle/>
          <a:p>
            <a:r>
              <a:rPr lang="en-US" dirty="0"/>
              <a:t>x</a:t>
            </a:r>
          </a:p>
        </p:txBody>
      </p:sp>
      <p:sp>
        <p:nvSpPr>
          <p:cNvPr id="101" name="TextBox 100"/>
          <p:cNvSpPr txBox="1"/>
          <p:nvPr/>
        </p:nvSpPr>
        <p:spPr>
          <a:xfrm>
            <a:off x="304800" y="3886200"/>
            <a:ext cx="304800" cy="369332"/>
          </a:xfrm>
          <a:prstGeom prst="rect">
            <a:avLst/>
          </a:prstGeom>
          <a:noFill/>
        </p:spPr>
        <p:txBody>
          <a:bodyPr wrap="square" rtlCol="0">
            <a:spAutoFit/>
          </a:bodyPr>
          <a:lstStyle/>
          <a:p>
            <a:r>
              <a:rPr lang="en-US" dirty="0"/>
              <a:t>y</a:t>
            </a:r>
          </a:p>
        </p:txBody>
      </p:sp>
      <p:sp>
        <p:nvSpPr>
          <p:cNvPr id="102" name="TextBox 101"/>
          <p:cNvSpPr txBox="1"/>
          <p:nvPr/>
        </p:nvSpPr>
        <p:spPr>
          <a:xfrm>
            <a:off x="1981200" y="1828800"/>
            <a:ext cx="2667000" cy="369332"/>
          </a:xfrm>
          <a:prstGeom prst="rect">
            <a:avLst/>
          </a:prstGeom>
          <a:noFill/>
        </p:spPr>
        <p:txBody>
          <a:bodyPr wrap="square" rtlCol="0">
            <a:spAutoFit/>
          </a:bodyPr>
          <a:lstStyle/>
          <a:p>
            <a:r>
              <a:rPr lang="en-US" dirty="0">
                <a:solidFill>
                  <a:srgbClr val="FF0000"/>
                </a:solidFill>
              </a:rPr>
              <a:t>R</a:t>
            </a:r>
            <a:r>
              <a:rPr lang="en-US" dirty="0"/>
              <a:t>(t</a:t>
            </a:r>
            <a:r>
              <a:rPr lang="en-US" baseline="-25000" dirty="0"/>
              <a:t>1</a:t>
            </a:r>
            <a:r>
              <a:rPr lang="en-US" dirty="0"/>
              <a:t>) = (x(t</a:t>
            </a:r>
            <a:r>
              <a:rPr lang="en-US" baseline="-25000" dirty="0"/>
              <a:t>1</a:t>
            </a:r>
            <a:r>
              <a:rPr lang="en-US" dirty="0"/>
              <a:t>), y(t</a:t>
            </a:r>
            <a:r>
              <a:rPr lang="en-US" baseline="-25000" dirty="0"/>
              <a:t>1</a:t>
            </a:r>
            <a:r>
              <a:rPr lang="en-US" dirty="0"/>
              <a:t>))</a:t>
            </a:r>
          </a:p>
        </p:txBody>
      </p:sp>
      <p:cxnSp>
        <p:nvCxnSpPr>
          <p:cNvPr id="103" name="Straight Arrow Connector 102"/>
          <p:cNvCxnSpPr/>
          <p:nvPr/>
        </p:nvCxnSpPr>
        <p:spPr>
          <a:xfrm flipV="1">
            <a:off x="775821" y="1823429"/>
            <a:ext cx="1195952" cy="1090242"/>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04" name="Freeform 103"/>
          <p:cNvSpPr/>
          <p:nvPr/>
        </p:nvSpPr>
        <p:spPr>
          <a:xfrm>
            <a:off x="871871" y="1564755"/>
            <a:ext cx="1371600" cy="510363"/>
          </a:xfrm>
          <a:custGeom>
            <a:avLst/>
            <a:gdLst>
              <a:gd name="connsiteX0" fmla="*/ 0 w 1371600"/>
              <a:gd name="connsiteY0" fmla="*/ 510363 h 510363"/>
              <a:gd name="connsiteX1" fmla="*/ 765544 w 1371600"/>
              <a:gd name="connsiteY1" fmla="*/ 382772 h 510363"/>
              <a:gd name="connsiteX2" fmla="*/ 1371600 w 1371600"/>
              <a:gd name="connsiteY2" fmla="*/ 0 h 510363"/>
            </a:gdLst>
            <a:ahLst/>
            <a:cxnLst>
              <a:cxn ang="0">
                <a:pos x="connsiteX0" y="connsiteY0"/>
              </a:cxn>
              <a:cxn ang="0">
                <a:pos x="connsiteX1" y="connsiteY1"/>
              </a:cxn>
              <a:cxn ang="0">
                <a:pos x="connsiteX2" y="connsiteY2"/>
              </a:cxn>
            </a:cxnLst>
            <a:rect l="l" t="t" r="r" b="b"/>
            <a:pathLst>
              <a:path w="1371600" h="510363">
                <a:moveTo>
                  <a:pt x="0" y="510363"/>
                </a:moveTo>
                <a:cubicBezTo>
                  <a:pt x="268472" y="489097"/>
                  <a:pt x="536944" y="467832"/>
                  <a:pt x="765544" y="382772"/>
                </a:cubicBezTo>
                <a:cubicBezTo>
                  <a:pt x="994144" y="297712"/>
                  <a:pt x="1182872" y="148856"/>
                  <a:pt x="1371600" y="0"/>
                </a:cubicBezTo>
              </a:path>
            </a:pathLst>
          </a:custGeom>
          <a:noFill/>
          <a:ln w="635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30298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5"/>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98"/>
                                        </p:tgtEl>
                                        <p:attrNameLst>
                                          <p:attrName>style.visibility</p:attrName>
                                        </p:attrNameLst>
                                      </p:cBhvr>
                                      <p:to>
                                        <p:strVal val="visible"/>
                                      </p:to>
                                    </p:set>
                                  </p:childTnLst>
                                </p:cTn>
                              </p:par>
                              <p:par>
                                <p:cTn id="11" presetID="1" presetClass="entr" presetSubtype="0" fill="hold" grpId="2" nodeType="withEffect">
                                  <p:stCondLst>
                                    <p:cond delay="0"/>
                                  </p:stCondLst>
                                  <p:childTnLst>
                                    <p:set>
                                      <p:cBhvr>
                                        <p:cTn id="12" dur="1" fill="hold">
                                          <p:stCondLst>
                                            <p:cond delay="0"/>
                                          </p:stCondLst>
                                        </p:cTn>
                                        <p:tgtEl>
                                          <p:spTgt spid="9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grpId="0" nodeType="afterEffect">
                                  <p:stCondLst>
                                    <p:cond delay="0"/>
                                  </p:stCondLst>
                                  <p:childTnLst>
                                    <p:set>
                                      <p:cBhvr>
                                        <p:cTn id="29" dur="1" fill="hold">
                                          <p:stCondLst>
                                            <p:cond delay="0"/>
                                          </p:stCondLst>
                                        </p:cTn>
                                        <p:tgtEl>
                                          <p:spTgt spid="102"/>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2" nodeType="clickEffect">
                                  <p:stCondLst>
                                    <p:cond delay="0"/>
                                  </p:stCondLst>
                                  <p:childTnLst>
                                    <p:set>
                                      <p:cBhvr>
                                        <p:cTn id="33" dur="1" fill="hold">
                                          <p:stCondLst>
                                            <p:cond delay="0"/>
                                          </p:stCondLst>
                                        </p:cTn>
                                        <p:tgtEl>
                                          <p:spTgt spid="101"/>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87"/>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97"/>
                                        </p:tgtEl>
                                        <p:attrNameLst>
                                          <p:attrName>style.visibility</p:attrName>
                                        </p:attrNameLst>
                                      </p:cBhvr>
                                      <p:to>
                                        <p:strVal val="visible"/>
                                      </p:to>
                                    </p:set>
                                  </p:childTnLst>
                                </p:cTn>
                              </p:par>
                            </p:childTnLst>
                          </p:cTn>
                        </p:par>
                        <p:par>
                          <p:cTn id="38" fill="hold">
                            <p:stCondLst>
                              <p:cond delay="0"/>
                            </p:stCondLst>
                            <p:childTnLst>
                              <p:par>
                                <p:cTn id="39" presetID="1" presetClass="entr" presetSubtype="0" fill="hold" grpId="0" nodeType="afterEffect">
                                  <p:stCondLst>
                                    <p:cond delay="0"/>
                                  </p:stCondLst>
                                  <p:childTnLst>
                                    <p:set>
                                      <p:cBhvr>
                                        <p:cTn id="40" dur="1" fill="hold">
                                          <p:stCondLst>
                                            <p:cond delay="0"/>
                                          </p:stCondLst>
                                        </p:cTn>
                                        <p:tgtEl>
                                          <p:spTgt spid="9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9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6"/>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10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00"/>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68"/>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9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9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9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98"/>
                                        </p:tgtEl>
                                        <p:attrNameLst>
                                          <p:attrName>style.visibility</p:attrName>
                                        </p:attrNameLst>
                                      </p:cBhvr>
                                      <p:to>
                                        <p:strVal val="visible"/>
                                      </p:to>
                                    </p:set>
                                  </p:childTnLst>
                                </p:cTn>
                              </p:par>
                              <p:par>
                                <p:cTn id="65" presetID="1" presetClass="entr" presetSubtype="0" fill="hold" grpId="1" nodeType="withEffect">
                                  <p:stCondLst>
                                    <p:cond delay="0"/>
                                  </p:stCondLst>
                                  <p:childTnLst>
                                    <p:set>
                                      <p:cBhvr>
                                        <p:cTn id="66" dur="1" fill="hold">
                                          <p:stCondLst>
                                            <p:cond delay="0"/>
                                          </p:stCondLst>
                                        </p:cTn>
                                        <p:tgtEl>
                                          <p:spTgt spid="99"/>
                                        </p:tgtEl>
                                        <p:attrNameLst>
                                          <p:attrName>style.visibility</p:attrName>
                                        </p:attrNameLst>
                                      </p:cBhvr>
                                      <p:to>
                                        <p:strVal val="visible"/>
                                      </p:to>
                                    </p:set>
                                  </p:childTnLst>
                                </p:cTn>
                              </p:par>
                              <p:par>
                                <p:cTn id="67" presetID="1" presetClass="entr" presetSubtype="0" fill="hold" grpId="1" nodeType="withEffect">
                                  <p:stCondLst>
                                    <p:cond delay="0"/>
                                  </p:stCondLst>
                                  <p:childTnLst>
                                    <p:set>
                                      <p:cBhvr>
                                        <p:cTn id="68" dur="1" fill="hold">
                                          <p:stCondLst>
                                            <p:cond delay="0"/>
                                          </p:stCondLst>
                                        </p:cTn>
                                        <p:tgtEl>
                                          <p:spTgt spid="101"/>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0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P spid="77" grpId="0" animBg="1"/>
      <p:bldP spid="80" grpId="0"/>
      <p:bldP spid="90" grpId="0" animBg="1"/>
      <p:bldP spid="91" grpId="0" animBg="1"/>
      <p:bldP spid="93" grpId="0"/>
      <p:bldP spid="96" grpId="0"/>
      <p:bldP spid="97" grpId="0"/>
      <p:bldP spid="98" grpId="0"/>
      <p:bldP spid="98" grpId="1"/>
      <p:bldP spid="99" grpId="0"/>
      <p:bldP spid="99" grpId="1"/>
      <p:bldP spid="99" grpId="2"/>
      <p:bldP spid="100" grpId="0"/>
      <p:bldP spid="100" grpId="1"/>
      <p:bldP spid="101" grpId="0"/>
      <p:bldP spid="101" grpId="1"/>
      <p:bldP spid="101" grpId="2"/>
      <p:bldP spid="102" grpId="0"/>
      <p:bldP spid="10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92"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5" name="TextBox 4"/>
          <p:cNvSpPr txBox="1"/>
          <p:nvPr/>
        </p:nvSpPr>
        <p:spPr>
          <a:xfrm>
            <a:off x="9525" y="6115050"/>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7" name="TextBox 46"/>
          <p:cNvSpPr txBox="1"/>
          <p:nvPr/>
        </p:nvSpPr>
        <p:spPr>
          <a:xfrm>
            <a:off x="1371600" y="348139"/>
            <a:ext cx="6150948" cy="369332"/>
          </a:xfrm>
          <a:prstGeom prst="rect">
            <a:avLst/>
          </a:prstGeom>
          <a:noFill/>
        </p:spPr>
        <p:txBody>
          <a:bodyPr wrap="square" rtlCol="0">
            <a:spAutoFit/>
          </a:bodyPr>
          <a:lstStyle/>
          <a:p>
            <a:pPr algn="ctr"/>
            <a:r>
              <a:rPr lang="en-US" b="1" dirty="0"/>
              <a:t>Review of First Third of the Course</a:t>
            </a:r>
          </a:p>
        </p:txBody>
      </p:sp>
      <p:cxnSp>
        <p:nvCxnSpPr>
          <p:cNvPr id="29" name="Straight Arrow Connector 28"/>
          <p:cNvCxnSpPr/>
          <p:nvPr/>
        </p:nvCxnSpPr>
        <p:spPr>
          <a:xfrm>
            <a:off x="186711" y="2761270"/>
            <a:ext cx="2175489" cy="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233846" y="1524000"/>
            <a:ext cx="0" cy="129540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876800" y="1290029"/>
            <a:ext cx="4114800" cy="646331"/>
          </a:xfrm>
          <a:prstGeom prst="rect">
            <a:avLst/>
          </a:prstGeom>
          <a:noFill/>
          <a:ln w="28575">
            <a:solidFill>
              <a:schemeClr val="accent1">
                <a:shade val="95000"/>
                <a:satMod val="105000"/>
              </a:schemeClr>
            </a:solidFill>
          </a:ln>
        </p:spPr>
        <p:txBody>
          <a:bodyPr wrap="square" rtlCol="0">
            <a:spAutoFit/>
          </a:bodyPr>
          <a:lstStyle/>
          <a:p>
            <a:r>
              <a:rPr lang="en-US" dirty="0"/>
              <a:t>(x(t), y(t))  describes curve in 2D.</a:t>
            </a:r>
          </a:p>
          <a:p>
            <a:r>
              <a:rPr lang="en-US" dirty="0"/>
              <a:t>What is the total arc-length </a:t>
            </a:r>
            <a:r>
              <a:rPr lang="en-US" b="1" dirty="0">
                <a:solidFill>
                  <a:srgbClr val="00B050"/>
                </a:solidFill>
              </a:rPr>
              <a:t>S</a:t>
            </a:r>
            <a:r>
              <a:rPr lang="en-US" dirty="0"/>
              <a:t> from A to B?</a:t>
            </a:r>
          </a:p>
        </p:txBody>
      </p:sp>
      <p:sp>
        <p:nvSpPr>
          <p:cNvPr id="32" name="Freeform 31"/>
          <p:cNvSpPr/>
          <p:nvPr/>
        </p:nvSpPr>
        <p:spPr>
          <a:xfrm>
            <a:off x="729857" y="1477388"/>
            <a:ext cx="1275907" cy="839972"/>
          </a:xfrm>
          <a:custGeom>
            <a:avLst/>
            <a:gdLst>
              <a:gd name="connsiteX0" fmla="*/ 0 w 1275907"/>
              <a:gd name="connsiteY0" fmla="*/ 839972 h 839972"/>
              <a:gd name="connsiteX1" fmla="*/ 637954 w 1275907"/>
              <a:gd name="connsiteY1" fmla="*/ 691116 h 839972"/>
              <a:gd name="connsiteX2" fmla="*/ 1275907 w 1275907"/>
              <a:gd name="connsiteY2" fmla="*/ 0 h 839972"/>
            </a:gdLst>
            <a:ahLst/>
            <a:cxnLst>
              <a:cxn ang="0">
                <a:pos x="connsiteX0" y="connsiteY0"/>
              </a:cxn>
              <a:cxn ang="0">
                <a:pos x="connsiteX1" y="connsiteY1"/>
              </a:cxn>
              <a:cxn ang="0">
                <a:pos x="connsiteX2" y="connsiteY2"/>
              </a:cxn>
            </a:cxnLst>
            <a:rect l="l" t="t" r="r" b="b"/>
            <a:pathLst>
              <a:path w="1275907" h="839972">
                <a:moveTo>
                  <a:pt x="0" y="839972"/>
                </a:moveTo>
                <a:cubicBezTo>
                  <a:pt x="212651" y="835541"/>
                  <a:pt x="425303" y="831111"/>
                  <a:pt x="637954" y="691116"/>
                </a:cubicBezTo>
                <a:cubicBezTo>
                  <a:pt x="850605" y="551121"/>
                  <a:pt x="1063256" y="275560"/>
                  <a:pt x="1275907"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33" name="TextBox 32"/>
              <p:cNvSpPr txBox="1"/>
              <p:nvPr/>
            </p:nvSpPr>
            <p:spPr>
              <a:xfrm>
                <a:off x="2773680" y="2514600"/>
                <a:ext cx="6369128" cy="3383280"/>
              </a:xfrm>
              <a:prstGeom prst="rect">
                <a:avLst/>
              </a:prstGeom>
              <a:noFill/>
              <a:ln w="28575">
                <a:solidFill>
                  <a:schemeClr val="accent1">
                    <a:shade val="95000"/>
                    <a:satMod val="105000"/>
                  </a:schemeClr>
                </a:solidFill>
              </a:ln>
            </p:spPr>
            <p:txBody>
              <a:bodyPr wrap="square" rtlCol="0">
                <a:spAutoFit/>
              </a:bodyPr>
              <a:lstStyle/>
              <a:p>
                <a:r>
                  <a:rPr lang="en-US" dirty="0"/>
                  <a:t>d</a:t>
                </a:r>
                <a:r>
                  <a:rPr lang="en-US" dirty="0" err="1">
                    <a:solidFill>
                      <a:srgbClr val="FF0000"/>
                    </a:solidFill>
                  </a:rPr>
                  <a:t>S</a:t>
                </a:r>
                <a:r>
                  <a:rPr lang="en-US" dirty="0"/>
                  <a:t>(t)/</a:t>
                </a:r>
                <a:r>
                  <a:rPr lang="en-US" dirty="0" err="1"/>
                  <a:t>dt</a:t>
                </a:r>
                <a:r>
                  <a:rPr lang="en-US" dirty="0"/>
                  <a:t>=[   (dx(t)/</a:t>
                </a:r>
                <a:r>
                  <a:rPr lang="en-US" dirty="0" err="1"/>
                  <a:t>dt</a:t>
                </a:r>
                <a:r>
                  <a:rPr lang="en-US" dirty="0"/>
                  <a:t>)</a:t>
                </a:r>
                <a:r>
                  <a:rPr lang="en-US" baseline="30000" dirty="0"/>
                  <a:t>2</a:t>
                </a:r>
                <a:r>
                  <a:rPr lang="en-US" dirty="0"/>
                  <a:t> +  (</a:t>
                </a:r>
                <a:r>
                  <a:rPr lang="en-US" dirty="0" err="1"/>
                  <a:t>dy</a:t>
                </a:r>
                <a:r>
                  <a:rPr lang="en-US" dirty="0"/>
                  <a:t>(t)/</a:t>
                </a:r>
                <a:r>
                  <a:rPr lang="en-US" dirty="0" err="1"/>
                  <a:t>dt</a:t>
                </a:r>
                <a:r>
                  <a:rPr lang="en-US" dirty="0"/>
                  <a:t>)</a:t>
                </a:r>
                <a:r>
                  <a:rPr lang="en-US" baseline="30000" dirty="0"/>
                  <a:t>2   </a:t>
                </a:r>
                <a:r>
                  <a:rPr lang="en-US" dirty="0"/>
                  <a:t>]</a:t>
                </a:r>
                <a:r>
                  <a:rPr lang="en-US" baseline="30000" dirty="0"/>
                  <a:t>(1/2) </a:t>
                </a:r>
                <a:r>
                  <a:rPr lang="en-US" dirty="0"/>
                  <a:t> using “bob’s” </a:t>
                </a:r>
              </a:p>
              <a:p>
                <a:r>
                  <a:rPr lang="en-US" dirty="0"/>
                  <a:t>                                 theorem.</a:t>
                </a:r>
              </a:p>
              <a:p>
                <a:endParaRPr lang="en-US" dirty="0"/>
              </a:p>
              <a:p>
                <a:r>
                  <a:rPr lang="en-US" dirty="0"/>
                  <a:t>Add them all up to get total arc-length</a:t>
                </a:r>
              </a:p>
              <a:p>
                <a:endParaRPr lang="en-US" dirty="0"/>
              </a:p>
              <a:p>
                <a:r>
                  <a:rPr lang="en-US" sz="2800" dirty="0">
                    <a:solidFill>
                      <a:srgbClr val="C00000"/>
                    </a:solidFill>
                  </a:rPr>
                  <a:t>S</a:t>
                </a:r>
                <a:r>
                  <a:rPr lang="en-US" sz="2800" dirty="0"/>
                  <a:t>   = </a:t>
                </a:r>
                <a14:m>
                  <m:oMath xmlns:m="http://schemas.openxmlformats.org/officeDocument/2006/math">
                    <m:nary>
                      <m:naryPr>
                        <m:limLoc m:val="undOvr"/>
                        <m:subHide m:val="on"/>
                        <m:supHide m:val="on"/>
                        <m:ctrlPr>
                          <a:rPr lang="en-US" sz="2800" i="1" smtClean="0">
                            <a:latin typeface="Cambria Math" panose="02040503050406030204" pitchFamily="18" charset="0"/>
                          </a:rPr>
                        </m:ctrlPr>
                      </m:naryPr>
                      <m:sub/>
                      <m:sup/>
                      <m:e>
                        <m:r>
                          <a:rPr lang="en-US" sz="2800" b="0" i="0" smtClean="0">
                            <a:latin typeface="Cambria Math"/>
                          </a:rPr>
                          <m:t>[</m:t>
                        </m:r>
                        <m:r>
                          <m:rPr>
                            <m:sty m:val="p"/>
                          </m:rPr>
                          <a:rPr lang="en-US" sz="2800" b="0" i="0" smtClean="0">
                            <a:latin typeface="Cambria Math"/>
                          </a:rPr>
                          <m:t>ds</m:t>
                        </m:r>
                        <m:r>
                          <a:rPr lang="en-US" sz="2800" b="0" i="0" smtClean="0">
                            <a:latin typeface="Cambria Math"/>
                          </a:rPr>
                          <m:t>(</m:t>
                        </m:r>
                        <m:r>
                          <m:rPr>
                            <m:sty m:val="p"/>
                          </m:rPr>
                          <a:rPr lang="en-US" sz="2800" b="0" i="0" smtClean="0">
                            <a:latin typeface="Cambria Math"/>
                          </a:rPr>
                          <m:t>t</m:t>
                        </m:r>
                        <m:r>
                          <a:rPr lang="en-US" sz="2800" b="0" i="0" smtClean="0">
                            <a:latin typeface="Cambria Math"/>
                          </a:rPr>
                          <m:t>)/</m:t>
                        </m:r>
                        <m:r>
                          <m:rPr>
                            <m:sty m:val="p"/>
                          </m:rPr>
                          <a:rPr lang="en-US" sz="2800" b="0" i="0" smtClean="0">
                            <a:latin typeface="Cambria Math"/>
                          </a:rPr>
                          <m:t>dt</m:t>
                        </m:r>
                        <m:r>
                          <a:rPr lang="en-US" sz="2800" b="0" i="0" smtClean="0">
                            <a:latin typeface="Cambria Math"/>
                          </a:rPr>
                          <m:t>]</m:t>
                        </m:r>
                      </m:e>
                    </m:nary>
                    <m:r>
                      <a:rPr lang="en-US" sz="2800" b="0" i="0" smtClean="0">
                        <a:latin typeface="Cambria Math"/>
                      </a:rPr>
                      <m:t>  </m:t>
                    </m:r>
                  </m:oMath>
                </a14:m>
                <a:r>
                  <a:rPr lang="en-US" sz="2800" dirty="0"/>
                  <a:t>  dt</a:t>
                </a:r>
              </a:p>
              <a:p>
                <a:endParaRPr lang="en-US" dirty="0"/>
              </a:p>
              <a:p>
                <a:endParaRPr lang="en-US" sz="2800" b="1" dirty="0">
                  <a:solidFill>
                    <a:srgbClr val="C00000"/>
                  </a:solidFill>
                </a:endParaRPr>
              </a:p>
              <a:p>
                <a:r>
                  <a:rPr lang="en-US" sz="2800" b="1" dirty="0">
                    <a:solidFill>
                      <a:srgbClr val="C00000"/>
                    </a:solidFill>
                  </a:rPr>
                  <a:t>S </a:t>
                </a:r>
                <a:r>
                  <a:rPr lang="en-US" sz="2800" dirty="0"/>
                  <a:t>= </a:t>
                </a:r>
                <a14:m>
                  <m:oMath xmlns:m="http://schemas.openxmlformats.org/officeDocument/2006/math">
                    <m:nary>
                      <m:naryPr>
                        <m:limLoc m:val="undOvr"/>
                        <m:subHide m:val="on"/>
                        <m:supHide m:val="on"/>
                        <m:ctrlPr>
                          <a:rPr lang="en-US" sz="4000" i="1" smtClean="0">
                            <a:latin typeface="Cambria Math" panose="02040503050406030204" pitchFamily="18" charset="0"/>
                          </a:rPr>
                        </m:ctrlPr>
                      </m:naryPr>
                      <m:sub/>
                      <m:sup/>
                      <m:e>
                        <m:r>
                          <m:rPr>
                            <m:nor/>
                          </m:rPr>
                          <a:rPr lang="en-US" sz="2800" dirty="0"/>
                          <m:t>=</m:t>
                        </m:r>
                      </m:e>
                    </m:nary>
                    <m:r>
                      <a:rPr lang="en-US" sz="2800" b="0" i="0" dirty="0" smtClean="0">
                        <a:latin typeface="Cambria Math"/>
                      </a:rPr>
                      <m:t>  [</m:t>
                    </m:r>
                  </m:oMath>
                </a14:m>
                <a:r>
                  <a:rPr lang="en-US" sz="2800" dirty="0"/>
                  <a:t>   (dx(t)/</a:t>
                </a:r>
                <a:r>
                  <a:rPr lang="en-US" sz="2800" dirty="0" err="1"/>
                  <a:t>dt</a:t>
                </a:r>
                <a:r>
                  <a:rPr lang="en-US" sz="2800" dirty="0"/>
                  <a:t>)</a:t>
                </a:r>
                <a:r>
                  <a:rPr lang="en-US" sz="2800" baseline="30000" dirty="0"/>
                  <a:t>2</a:t>
                </a:r>
                <a:r>
                  <a:rPr lang="en-US" sz="2800" dirty="0"/>
                  <a:t> +  (</a:t>
                </a:r>
                <a:r>
                  <a:rPr lang="en-US" sz="2800" dirty="0" err="1"/>
                  <a:t>dy</a:t>
                </a:r>
                <a:r>
                  <a:rPr lang="en-US" sz="2800" dirty="0"/>
                  <a:t>(t)/</a:t>
                </a:r>
                <a:r>
                  <a:rPr lang="en-US" sz="2800" dirty="0" err="1"/>
                  <a:t>dt</a:t>
                </a:r>
                <a:r>
                  <a:rPr lang="en-US" sz="2800" dirty="0"/>
                  <a:t>)</a:t>
                </a:r>
                <a:r>
                  <a:rPr lang="en-US" sz="2800" baseline="30000" dirty="0"/>
                  <a:t>2   </a:t>
                </a:r>
                <a:r>
                  <a:rPr lang="en-US" sz="2800" dirty="0"/>
                  <a:t>]</a:t>
                </a:r>
                <a:r>
                  <a:rPr lang="en-US" sz="2800" baseline="30000" dirty="0"/>
                  <a:t>(1/2) </a:t>
                </a:r>
                <a:r>
                  <a:rPr lang="en-US" sz="2800" dirty="0" err="1"/>
                  <a:t>dt</a:t>
                </a:r>
                <a:endParaRPr lang="en-US" sz="2800" dirty="0"/>
              </a:p>
              <a:p>
                <a:endParaRPr lang="en-US" sz="2800" dirty="0"/>
              </a:p>
              <a:p>
                <a:endParaRPr lang="en-US" dirty="0"/>
              </a:p>
              <a:p>
                <a:endParaRPr lang="en-US" dirty="0"/>
              </a:p>
            </p:txBody>
          </p:sp>
        </mc:Choice>
        <mc:Fallback xmlns="">
          <p:sp>
            <p:nvSpPr>
              <p:cNvPr id="33" name="TextBox 32"/>
              <p:cNvSpPr txBox="1">
                <a:spLocks noRot="1" noChangeAspect="1" noMove="1" noResize="1" noEditPoints="1" noAdjustHandles="1" noChangeArrowheads="1" noChangeShapeType="1" noTextEdit="1"/>
              </p:cNvSpPr>
              <p:nvPr/>
            </p:nvSpPr>
            <p:spPr>
              <a:xfrm>
                <a:off x="2773680" y="2514600"/>
                <a:ext cx="6369128" cy="3383280"/>
              </a:xfrm>
              <a:prstGeom prst="rect">
                <a:avLst/>
              </a:prstGeom>
              <a:blipFill rotWithShape="1">
                <a:blip r:embed="rId3"/>
                <a:stretch>
                  <a:fillRect l="-1714" t="-536" b="-357"/>
                </a:stretch>
              </a:blipFill>
              <a:ln w="28575">
                <a:solidFill>
                  <a:schemeClr val="accent1">
                    <a:shade val="95000"/>
                    <a:satMod val="105000"/>
                  </a:schemeClr>
                </a:solidFill>
              </a:ln>
            </p:spPr>
            <p:txBody>
              <a:bodyPr/>
              <a:lstStyle/>
              <a:p>
                <a:r>
                  <a:rPr lang="en-US">
                    <a:noFill/>
                  </a:rPr>
                  <a:t> </a:t>
                </a:r>
              </a:p>
            </p:txBody>
          </p:sp>
        </mc:Fallback>
      </mc:AlternateContent>
      <p:sp>
        <p:nvSpPr>
          <p:cNvPr id="34" name="TextBox 33"/>
          <p:cNvSpPr txBox="1"/>
          <p:nvPr/>
        </p:nvSpPr>
        <p:spPr>
          <a:xfrm>
            <a:off x="152400" y="695980"/>
            <a:ext cx="6248400" cy="523220"/>
          </a:xfrm>
          <a:prstGeom prst="rect">
            <a:avLst/>
          </a:prstGeom>
          <a:noFill/>
        </p:spPr>
        <p:txBody>
          <a:bodyPr wrap="square" rtlCol="0">
            <a:spAutoFit/>
          </a:bodyPr>
          <a:lstStyle/>
          <a:p>
            <a:r>
              <a:rPr lang="en-US" sz="2800" b="1" dirty="0">
                <a:solidFill>
                  <a:srgbClr val="0070C0"/>
                </a:solidFill>
              </a:rPr>
              <a:t>Arc-length of parameterized  curves</a:t>
            </a:r>
          </a:p>
        </p:txBody>
      </p:sp>
      <p:sp>
        <p:nvSpPr>
          <p:cNvPr id="35" name="TextBox 34"/>
          <p:cNvSpPr txBox="1"/>
          <p:nvPr/>
        </p:nvSpPr>
        <p:spPr>
          <a:xfrm>
            <a:off x="2286000" y="2307688"/>
            <a:ext cx="304800" cy="369332"/>
          </a:xfrm>
          <a:prstGeom prst="rect">
            <a:avLst/>
          </a:prstGeom>
          <a:noFill/>
        </p:spPr>
        <p:txBody>
          <a:bodyPr wrap="square" rtlCol="0">
            <a:spAutoFit/>
          </a:bodyPr>
          <a:lstStyle/>
          <a:p>
            <a:r>
              <a:rPr lang="en-US" dirty="0"/>
              <a:t>x</a:t>
            </a:r>
          </a:p>
        </p:txBody>
      </p:sp>
      <p:sp>
        <p:nvSpPr>
          <p:cNvPr id="36" name="TextBox 35"/>
          <p:cNvSpPr txBox="1"/>
          <p:nvPr/>
        </p:nvSpPr>
        <p:spPr>
          <a:xfrm>
            <a:off x="152400" y="1174899"/>
            <a:ext cx="304800" cy="369332"/>
          </a:xfrm>
          <a:prstGeom prst="rect">
            <a:avLst/>
          </a:prstGeom>
          <a:noFill/>
        </p:spPr>
        <p:txBody>
          <a:bodyPr wrap="square" rtlCol="0">
            <a:spAutoFit/>
          </a:bodyPr>
          <a:lstStyle/>
          <a:p>
            <a:r>
              <a:rPr lang="en-US" dirty="0"/>
              <a:t>y</a:t>
            </a:r>
          </a:p>
        </p:txBody>
      </p:sp>
      <p:sp>
        <p:nvSpPr>
          <p:cNvPr id="37" name="Oval 36"/>
          <p:cNvSpPr/>
          <p:nvPr/>
        </p:nvSpPr>
        <p:spPr>
          <a:xfrm>
            <a:off x="919976" y="2226717"/>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803539" y="1951655"/>
            <a:ext cx="640080" cy="276999"/>
          </a:xfrm>
          <a:prstGeom prst="rect">
            <a:avLst/>
          </a:prstGeom>
          <a:noFill/>
        </p:spPr>
        <p:txBody>
          <a:bodyPr wrap="square" rtlCol="0">
            <a:spAutoFit/>
          </a:bodyPr>
          <a:lstStyle/>
          <a:p>
            <a:r>
              <a:rPr lang="en-US" sz="1200" dirty="0"/>
              <a:t>At t=t</a:t>
            </a:r>
            <a:r>
              <a:rPr lang="en-US" sz="1200" baseline="-25000" dirty="0"/>
              <a:t>0</a:t>
            </a:r>
            <a:endParaRPr lang="en-US" sz="1200" dirty="0"/>
          </a:p>
        </p:txBody>
      </p:sp>
      <p:sp>
        <p:nvSpPr>
          <p:cNvPr id="39" name="Oval 38"/>
          <p:cNvSpPr/>
          <p:nvPr/>
        </p:nvSpPr>
        <p:spPr>
          <a:xfrm>
            <a:off x="1853364" y="1527865"/>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1453830" y="1275282"/>
            <a:ext cx="826791" cy="276999"/>
          </a:xfrm>
          <a:prstGeom prst="rect">
            <a:avLst/>
          </a:prstGeom>
          <a:noFill/>
        </p:spPr>
        <p:txBody>
          <a:bodyPr wrap="square" rtlCol="0">
            <a:spAutoFit/>
          </a:bodyPr>
          <a:lstStyle/>
          <a:p>
            <a:r>
              <a:rPr lang="en-US" sz="1200" dirty="0"/>
              <a:t>(At t=t</a:t>
            </a:r>
            <a:r>
              <a:rPr lang="en-US" sz="1200" baseline="-25000" dirty="0"/>
              <a:t>1</a:t>
            </a:r>
            <a:r>
              <a:rPr lang="en-US" sz="1200" dirty="0"/>
              <a:t>)</a:t>
            </a:r>
          </a:p>
        </p:txBody>
      </p:sp>
      <p:sp>
        <p:nvSpPr>
          <p:cNvPr id="41" name="TextBox 40"/>
          <p:cNvSpPr txBox="1"/>
          <p:nvPr/>
        </p:nvSpPr>
        <p:spPr>
          <a:xfrm>
            <a:off x="643911" y="1869533"/>
            <a:ext cx="342519" cy="369332"/>
          </a:xfrm>
          <a:prstGeom prst="rect">
            <a:avLst/>
          </a:prstGeom>
          <a:noFill/>
        </p:spPr>
        <p:txBody>
          <a:bodyPr wrap="square" rtlCol="0">
            <a:spAutoFit/>
          </a:bodyPr>
          <a:lstStyle/>
          <a:p>
            <a:r>
              <a:rPr lang="en-US" dirty="0"/>
              <a:t>A</a:t>
            </a:r>
          </a:p>
        </p:txBody>
      </p:sp>
      <p:sp>
        <p:nvSpPr>
          <p:cNvPr id="42" name="TextBox 41"/>
          <p:cNvSpPr txBox="1"/>
          <p:nvPr/>
        </p:nvSpPr>
        <p:spPr>
          <a:xfrm>
            <a:off x="1320676" y="1219200"/>
            <a:ext cx="342519" cy="369332"/>
          </a:xfrm>
          <a:prstGeom prst="rect">
            <a:avLst/>
          </a:prstGeom>
          <a:noFill/>
        </p:spPr>
        <p:txBody>
          <a:bodyPr wrap="square" rtlCol="0">
            <a:spAutoFit/>
          </a:bodyPr>
          <a:lstStyle/>
          <a:p>
            <a:r>
              <a:rPr lang="en-US" b="1" dirty="0"/>
              <a:t>B</a:t>
            </a:r>
          </a:p>
        </p:txBody>
      </p:sp>
      <p:sp>
        <p:nvSpPr>
          <p:cNvPr id="43" name="TextBox 42"/>
          <p:cNvSpPr txBox="1"/>
          <p:nvPr/>
        </p:nvSpPr>
        <p:spPr>
          <a:xfrm>
            <a:off x="1557516" y="2117771"/>
            <a:ext cx="342519" cy="369332"/>
          </a:xfrm>
          <a:prstGeom prst="rect">
            <a:avLst/>
          </a:prstGeom>
          <a:noFill/>
        </p:spPr>
        <p:txBody>
          <a:bodyPr wrap="square" rtlCol="0">
            <a:spAutoFit/>
          </a:bodyPr>
          <a:lstStyle/>
          <a:p>
            <a:r>
              <a:rPr lang="en-US" b="1" dirty="0">
                <a:solidFill>
                  <a:srgbClr val="00B050"/>
                </a:solidFill>
              </a:rPr>
              <a:t>S</a:t>
            </a:r>
          </a:p>
        </p:txBody>
      </p:sp>
      <p:sp>
        <p:nvSpPr>
          <p:cNvPr id="44" name="Freeform 43"/>
          <p:cNvSpPr/>
          <p:nvPr/>
        </p:nvSpPr>
        <p:spPr>
          <a:xfrm>
            <a:off x="1018626" y="1719606"/>
            <a:ext cx="989815" cy="763571"/>
          </a:xfrm>
          <a:custGeom>
            <a:avLst/>
            <a:gdLst>
              <a:gd name="connsiteX0" fmla="*/ 0 w 989815"/>
              <a:gd name="connsiteY0" fmla="*/ 763571 h 763571"/>
              <a:gd name="connsiteX1" fmla="*/ 575036 w 989815"/>
              <a:gd name="connsiteY1" fmla="*/ 480767 h 763571"/>
              <a:gd name="connsiteX2" fmla="*/ 989815 w 989815"/>
              <a:gd name="connsiteY2" fmla="*/ 0 h 763571"/>
            </a:gdLst>
            <a:ahLst/>
            <a:cxnLst>
              <a:cxn ang="0">
                <a:pos x="connsiteX0" y="connsiteY0"/>
              </a:cxn>
              <a:cxn ang="0">
                <a:pos x="connsiteX1" y="connsiteY1"/>
              </a:cxn>
              <a:cxn ang="0">
                <a:pos x="connsiteX2" y="connsiteY2"/>
              </a:cxn>
            </a:cxnLst>
            <a:rect l="l" t="t" r="r" b="b"/>
            <a:pathLst>
              <a:path w="989815" h="763571">
                <a:moveTo>
                  <a:pt x="0" y="763571"/>
                </a:moveTo>
                <a:cubicBezTo>
                  <a:pt x="205033" y="685800"/>
                  <a:pt x="410067" y="608029"/>
                  <a:pt x="575036" y="480767"/>
                </a:cubicBezTo>
                <a:cubicBezTo>
                  <a:pt x="740005" y="353505"/>
                  <a:pt x="864910" y="176752"/>
                  <a:pt x="989815" y="0"/>
                </a:cubicBezTo>
              </a:path>
            </a:pathLst>
          </a:cu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Arrow Connector 44"/>
          <p:cNvCxnSpPr/>
          <p:nvPr/>
        </p:nvCxnSpPr>
        <p:spPr>
          <a:xfrm>
            <a:off x="87476" y="4862971"/>
            <a:ext cx="2682711" cy="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V="1">
            <a:off x="134611" y="3625701"/>
            <a:ext cx="0" cy="129540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48" name="Freeform 47"/>
          <p:cNvSpPr/>
          <p:nvPr/>
        </p:nvSpPr>
        <p:spPr>
          <a:xfrm>
            <a:off x="748711" y="3579089"/>
            <a:ext cx="1275907" cy="839972"/>
          </a:xfrm>
          <a:custGeom>
            <a:avLst/>
            <a:gdLst>
              <a:gd name="connsiteX0" fmla="*/ 0 w 1275907"/>
              <a:gd name="connsiteY0" fmla="*/ 839972 h 839972"/>
              <a:gd name="connsiteX1" fmla="*/ 637954 w 1275907"/>
              <a:gd name="connsiteY1" fmla="*/ 691116 h 839972"/>
              <a:gd name="connsiteX2" fmla="*/ 1275907 w 1275907"/>
              <a:gd name="connsiteY2" fmla="*/ 0 h 839972"/>
            </a:gdLst>
            <a:ahLst/>
            <a:cxnLst>
              <a:cxn ang="0">
                <a:pos x="connsiteX0" y="connsiteY0"/>
              </a:cxn>
              <a:cxn ang="0">
                <a:pos x="connsiteX1" y="connsiteY1"/>
              </a:cxn>
              <a:cxn ang="0">
                <a:pos x="connsiteX2" y="connsiteY2"/>
              </a:cxn>
            </a:cxnLst>
            <a:rect l="l" t="t" r="r" b="b"/>
            <a:pathLst>
              <a:path w="1275907" h="839972">
                <a:moveTo>
                  <a:pt x="0" y="839972"/>
                </a:moveTo>
                <a:cubicBezTo>
                  <a:pt x="212651" y="835541"/>
                  <a:pt x="425303" y="831111"/>
                  <a:pt x="637954" y="691116"/>
                </a:cubicBezTo>
                <a:cubicBezTo>
                  <a:pt x="850605" y="551121"/>
                  <a:pt x="1063256" y="275560"/>
                  <a:pt x="1275907"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2438400" y="4876800"/>
            <a:ext cx="304800" cy="369332"/>
          </a:xfrm>
          <a:prstGeom prst="rect">
            <a:avLst/>
          </a:prstGeom>
          <a:noFill/>
        </p:spPr>
        <p:txBody>
          <a:bodyPr wrap="square" rtlCol="0">
            <a:spAutoFit/>
          </a:bodyPr>
          <a:lstStyle/>
          <a:p>
            <a:r>
              <a:rPr lang="en-US" dirty="0"/>
              <a:t>x</a:t>
            </a:r>
          </a:p>
        </p:txBody>
      </p:sp>
      <p:sp>
        <p:nvSpPr>
          <p:cNvPr id="50" name="TextBox 49"/>
          <p:cNvSpPr txBox="1"/>
          <p:nvPr/>
        </p:nvSpPr>
        <p:spPr>
          <a:xfrm>
            <a:off x="53165" y="3276600"/>
            <a:ext cx="304800" cy="369332"/>
          </a:xfrm>
          <a:prstGeom prst="rect">
            <a:avLst/>
          </a:prstGeom>
          <a:noFill/>
        </p:spPr>
        <p:txBody>
          <a:bodyPr wrap="square" rtlCol="0">
            <a:spAutoFit/>
          </a:bodyPr>
          <a:lstStyle/>
          <a:p>
            <a:r>
              <a:rPr lang="en-US" dirty="0"/>
              <a:t>y</a:t>
            </a:r>
          </a:p>
        </p:txBody>
      </p:sp>
      <p:sp>
        <p:nvSpPr>
          <p:cNvPr id="51" name="Oval 50"/>
          <p:cNvSpPr/>
          <p:nvPr/>
        </p:nvSpPr>
        <p:spPr>
          <a:xfrm>
            <a:off x="938830" y="4328418"/>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872218" y="3629566"/>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p:cNvCxnSpPr>
            <a:stCxn id="48" idx="1"/>
          </p:cNvCxnSpPr>
          <p:nvPr/>
        </p:nvCxnSpPr>
        <p:spPr>
          <a:xfrm>
            <a:off x="1386665" y="4270205"/>
            <a:ext cx="433100" cy="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flipV="1">
            <a:off x="1790700" y="3854301"/>
            <a:ext cx="29065" cy="41750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48" idx="1"/>
          </p:cNvCxnSpPr>
          <p:nvPr/>
        </p:nvCxnSpPr>
        <p:spPr>
          <a:xfrm flipV="1">
            <a:off x="1386665" y="3854302"/>
            <a:ext cx="384000" cy="415903"/>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746786" y="3745468"/>
            <a:ext cx="929614" cy="369332"/>
          </a:xfrm>
          <a:prstGeom prst="rect">
            <a:avLst/>
          </a:prstGeom>
          <a:noFill/>
        </p:spPr>
        <p:txBody>
          <a:bodyPr wrap="square" rtlCol="0">
            <a:spAutoFit/>
          </a:bodyPr>
          <a:lstStyle/>
          <a:p>
            <a:r>
              <a:rPr lang="en-US" dirty="0"/>
              <a:t>d</a:t>
            </a:r>
            <a:r>
              <a:rPr lang="en-US" dirty="0">
                <a:solidFill>
                  <a:srgbClr val="FF0000"/>
                </a:solidFill>
              </a:rPr>
              <a:t>s(</a:t>
            </a:r>
            <a:r>
              <a:rPr lang="en-US" dirty="0"/>
              <a:t>t</a:t>
            </a:r>
            <a:r>
              <a:rPr lang="en-US" dirty="0">
                <a:solidFill>
                  <a:srgbClr val="FF0000"/>
                </a:solidFill>
              </a:rPr>
              <a:t>)/dt </a:t>
            </a:r>
            <a:endParaRPr lang="en-US" dirty="0"/>
          </a:p>
        </p:txBody>
      </p:sp>
      <p:sp>
        <p:nvSpPr>
          <p:cNvPr id="57" name="TextBox 56"/>
          <p:cNvSpPr txBox="1"/>
          <p:nvPr/>
        </p:nvSpPr>
        <p:spPr>
          <a:xfrm>
            <a:off x="1219200" y="4235301"/>
            <a:ext cx="912811" cy="369332"/>
          </a:xfrm>
          <a:prstGeom prst="rect">
            <a:avLst/>
          </a:prstGeom>
          <a:noFill/>
        </p:spPr>
        <p:txBody>
          <a:bodyPr wrap="square" rtlCol="0">
            <a:spAutoFit/>
          </a:bodyPr>
          <a:lstStyle/>
          <a:p>
            <a:r>
              <a:rPr lang="en-US" dirty="0"/>
              <a:t>dx(t)/</a:t>
            </a:r>
            <a:r>
              <a:rPr lang="en-US" dirty="0" err="1"/>
              <a:t>dt</a:t>
            </a:r>
            <a:endParaRPr lang="en-US" dirty="0"/>
          </a:p>
        </p:txBody>
      </p:sp>
      <p:sp>
        <p:nvSpPr>
          <p:cNvPr id="58" name="Rectangle 57"/>
          <p:cNvSpPr/>
          <p:nvPr/>
        </p:nvSpPr>
        <p:spPr>
          <a:xfrm>
            <a:off x="1769135" y="3882582"/>
            <a:ext cx="917239" cy="369332"/>
          </a:xfrm>
          <a:prstGeom prst="rect">
            <a:avLst/>
          </a:prstGeom>
        </p:spPr>
        <p:txBody>
          <a:bodyPr wrap="none">
            <a:spAutoFit/>
          </a:bodyPr>
          <a:lstStyle/>
          <a:p>
            <a:r>
              <a:rPr lang="en-US" dirty="0" err="1"/>
              <a:t>dy</a:t>
            </a:r>
            <a:r>
              <a:rPr lang="en-US" dirty="0"/>
              <a:t>(t)/</a:t>
            </a:r>
            <a:r>
              <a:rPr lang="en-US" dirty="0" err="1"/>
              <a:t>dt</a:t>
            </a:r>
            <a:endParaRPr lang="en-US" dirty="0"/>
          </a:p>
        </p:txBody>
      </p:sp>
      <p:sp>
        <p:nvSpPr>
          <p:cNvPr id="59" name="TextBox 58"/>
          <p:cNvSpPr txBox="1"/>
          <p:nvPr/>
        </p:nvSpPr>
        <p:spPr>
          <a:xfrm>
            <a:off x="3507105" y="3657600"/>
            <a:ext cx="838200" cy="338554"/>
          </a:xfrm>
          <a:prstGeom prst="rect">
            <a:avLst/>
          </a:prstGeom>
          <a:noFill/>
        </p:spPr>
        <p:txBody>
          <a:bodyPr wrap="square" rtlCol="0">
            <a:spAutoFit/>
          </a:bodyPr>
          <a:lstStyle/>
          <a:p>
            <a:r>
              <a:rPr lang="en-US" sz="1600" dirty="0"/>
              <a:t>t</a:t>
            </a:r>
            <a:r>
              <a:rPr lang="en-US" sz="1600" baseline="-25000" dirty="0"/>
              <a:t>1</a:t>
            </a:r>
          </a:p>
        </p:txBody>
      </p:sp>
      <p:sp>
        <p:nvSpPr>
          <p:cNvPr id="60" name="TextBox 59"/>
          <p:cNvSpPr txBox="1"/>
          <p:nvPr/>
        </p:nvSpPr>
        <p:spPr>
          <a:xfrm>
            <a:off x="3439427" y="4343400"/>
            <a:ext cx="838200" cy="369332"/>
          </a:xfrm>
          <a:prstGeom prst="rect">
            <a:avLst/>
          </a:prstGeom>
          <a:noFill/>
        </p:spPr>
        <p:txBody>
          <a:bodyPr wrap="square" rtlCol="0">
            <a:spAutoFit/>
          </a:bodyPr>
          <a:lstStyle/>
          <a:p>
            <a:r>
              <a:rPr lang="en-US" dirty="0"/>
              <a:t>t</a:t>
            </a:r>
            <a:r>
              <a:rPr lang="en-US" baseline="-25000" dirty="0"/>
              <a:t>0</a:t>
            </a:r>
          </a:p>
        </p:txBody>
      </p:sp>
      <p:sp>
        <p:nvSpPr>
          <p:cNvPr id="61" name="TextBox 60"/>
          <p:cNvSpPr txBox="1"/>
          <p:nvPr/>
        </p:nvSpPr>
        <p:spPr>
          <a:xfrm>
            <a:off x="3429000" y="5574764"/>
            <a:ext cx="838200" cy="369332"/>
          </a:xfrm>
          <a:prstGeom prst="rect">
            <a:avLst/>
          </a:prstGeom>
          <a:noFill/>
        </p:spPr>
        <p:txBody>
          <a:bodyPr wrap="square" rtlCol="0">
            <a:spAutoFit/>
          </a:bodyPr>
          <a:lstStyle/>
          <a:p>
            <a:r>
              <a:rPr lang="en-US" dirty="0"/>
              <a:t>t</a:t>
            </a:r>
            <a:r>
              <a:rPr lang="en-US" baseline="-25000" dirty="0"/>
              <a:t>0</a:t>
            </a:r>
          </a:p>
        </p:txBody>
      </p:sp>
      <p:sp>
        <p:nvSpPr>
          <p:cNvPr id="62" name="TextBox 61"/>
          <p:cNvSpPr txBox="1"/>
          <p:nvPr/>
        </p:nvSpPr>
        <p:spPr>
          <a:xfrm>
            <a:off x="3421380" y="4840843"/>
            <a:ext cx="838200" cy="369332"/>
          </a:xfrm>
          <a:prstGeom prst="rect">
            <a:avLst/>
          </a:prstGeom>
          <a:noFill/>
        </p:spPr>
        <p:txBody>
          <a:bodyPr wrap="square" rtlCol="0">
            <a:spAutoFit/>
          </a:bodyPr>
          <a:lstStyle/>
          <a:p>
            <a:r>
              <a:rPr lang="en-US" dirty="0"/>
              <a:t>t</a:t>
            </a:r>
            <a:r>
              <a:rPr lang="en-US" baseline="-25000" dirty="0"/>
              <a:t>1</a:t>
            </a:r>
          </a:p>
        </p:txBody>
      </p:sp>
      <p:sp>
        <p:nvSpPr>
          <p:cNvPr id="64" name="TextBox 63"/>
          <p:cNvSpPr txBox="1"/>
          <p:nvPr/>
        </p:nvSpPr>
        <p:spPr>
          <a:xfrm>
            <a:off x="3775215" y="5280555"/>
            <a:ext cx="184731" cy="369332"/>
          </a:xfrm>
          <a:prstGeom prst="rect">
            <a:avLst/>
          </a:prstGeom>
          <a:solidFill>
            <a:schemeClr val="bg1"/>
          </a:solidFill>
        </p:spPr>
        <p:txBody>
          <a:bodyPr wrap="none" rtlCol="0">
            <a:spAutoFit/>
          </a:bodyPr>
          <a:lstStyle/>
          <a:p>
            <a:endParaRPr lang="en-US" dirty="0"/>
          </a:p>
        </p:txBody>
      </p:sp>
    </p:spTree>
    <p:extLst>
      <p:ext uri="{BB962C8B-B14F-4D97-AF65-F5344CB8AC3E}">
        <p14:creationId xmlns:p14="http://schemas.microsoft.com/office/powerpoint/2010/main" val="1788280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4"/>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5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57"/>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8"/>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3">
                                            <p:txEl>
                                              <p:pRg st="1" end="1"/>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33">
                                            <p:txEl>
                                              <p:pRg st="3" end="3"/>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3">
                                            <p:txEl>
                                              <p:pRg st="5" end="5"/>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33">
                                            <p:txEl>
                                              <p:pRg st="8" end="8"/>
                                            </p:txEl>
                                          </p:spTgt>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59"/>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60"/>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62"/>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3" grpId="0" animBg="1"/>
      <p:bldP spid="35" grpId="0"/>
      <p:bldP spid="36" grpId="0"/>
      <p:bldP spid="37" grpId="0" animBg="1"/>
      <p:bldP spid="38" grpId="0"/>
      <p:bldP spid="39" grpId="0" animBg="1"/>
      <p:bldP spid="40" grpId="0"/>
      <p:bldP spid="41" grpId="0"/>
      <p:bldP spid="42" grpId="0"/>
      <p:bldP spid="43" grpId="0"/>
      <p:bldP spid="44" grpId="0" animBg="1"/>
      <p:bldP spid="48" grpId="0" animBg="1"/>
      <p:bldP spid="49" grpId="0"/>
      <p:bldP spid="50" grpId="0"/>
      <p:bldP spid="51" grpId="0" animBg="1"/>
      <p:bldP spid="52" grpId="0" animBg="1"/>
      <p:bldP spid="56" grpId="0"/>
      <p:bldP spid="57" grpId="0"/>
      <p:bldP spid="58" grpId="0"/>
      <p:bldP spid="59" grpId="0"/>
      <p:bldP spid="60" grpId="0"/>
      <p:bldP spid="61" grpId="0"/>
      <p:bldP spid="6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92"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5" name="TextBox 4"/>
          <p:cNvSpPr txBox="1"/>
          <p:nvPr/>
        </p:nvSpPr>
        <p:spPr>
          <a:xfrm>
            <a:off x="9525" y="6119336"/>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63" name="TextBox 62"/>
          <p:cNvSpPr txBox="1"/>
          <p:nvPr/>
        </p:nvSpPr>
        <p:spPr>
          <a:xfrm>
            <a:off x="4571999" y="392668"/>
            <a:ext cx="4474534" cy="369332"/>
          </a:xfrm>
          <a:prstGeom prst="rect">
            <a:avLst/>
          </a:prstGeom>
          <a:noFill/>
          <a:ln w="28575">
            <a:solidFill>
              <a:schemeClr val="accent1">
                <a:shade val="95000"/>
                <a:satMod val="105000"/>
              </a:schemeClr>
            </a:solidFill>
          </a:ln>
        </p:spPr>
        <p:txBody>
          <a:bodyPr wrap="square" rtlCol="0">
            <a:spAutoFit/>
          </a:bodyPr>
          <a:lstStyle/>
          <a:p>
            <a:r>
              <a:rPr lang="en-US" dirty="0"/>
              <a:t>Two vectors in 3D: angle between is </a:t>
            </a:r>
          </a:p>
        </p:txBody>
      </p:sp>
      <p:sp>
        <p:nvSpPr>
          <p:cNvPr id="65" name="TextBox 64"/>
          <p:cNvSpPr txBox="1"/>
          <p:nvPr/>
        </p:nvSpPr>
        <p:spPr>
          <a:xfrm>
            <a:off x="2971800" y="391180"/>
            <a:ext cx="1524000" cy="523220"/>
          </a:xfrm>
          <a:prstGeom prst="rect">
            <a:avLst/>
          </a:prstGeom>
          <a:noFill/>
        </p:spPr>
        <p:txBody>
          <a:bodyPr wrap="square" rtlCol="0">
            <a:spAutoFit/>
          </a:bodyPr>
          <a:lstStyle/>
          <a:p>
            <a:r>
              <a:rPr lang="en-US" sz="2800" b="1" dirty="0">
                <a:solidFill>
                  <a:srgbClr val="0070C0"/>
                </a:solidFill>
              </a:rPr>
              <a:t>Vectors</a:t>
            </a:r>
          </a:p>
        </p:txBody>
      </p:sp>
      <p:cxnSp>
        <p:nvCxnSpPr>
          <p:cNvPr id="66" name="Straight Arrow Connector 65"/>
          <p:cNvCxnSpPr/>
          <p:nvPr/>
        </p:nvCxnSpPr>
        <p:spPr>
          <a:xfrm flipV="1">
            <a:off x="1447800" y="2035160"/>
            <a:ext cx="1600200" cy="31686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2895600" y="5122543"/>
            <a:ext cx="1390650" cy="369332"/>
          </a:xfrm>
          <a:prstGeom prst="rect">
            <a:avLst/>
          </a:prstGeom>
          <a:noFill/>
        </p:spPr>
        <p:txBody>
          <a:bodyPr wrap="square" rtlCol="0">
            <a:spAutoFit/>
          </a:bodyPr>
          <a:lstStyle/>
          <a:p>
            <a:r>
              <a:rPr lang="en-US" dirty="0">
                <a:solidFill>
                  <a:srgbClr val="C00000"/>
                </a:solidFill>
              </a:rPr>
              <a:t>U=(u</a:t>
            </a:r>
            <a:r>
              <a:rPr lang="en-US" baseline="-25000" dirty="0">
                <a:solidFill>
                  <a:srgbClr val="C00000"/>
                </a:solidFill>
              </a:rPr>
              <a:t>1</a:t>
            </a:r>
            <a:r>
              <a:rPr lang="en-US" dirty="0">
                <a:solidFill>
                  <a:srgbClr val="C00000"/>
                </a:solidFill>
              </a:rPr>
              <a:t>,u</a:t>
            </a:r>
            <a:r>
              <a:rPr lang="en-US" baseline="-25000" dirty="0">
                <a:solidFill>
                  <a:srgbClr val="C00000"/>
                </a:solidFill>
              </a:rPr>
              <a:t>2,</a:t>
            </a:r>
            <a:r>
              <a:rPr lang="en-US" dirty="0">
                <a:solidFill>
                  <a:srgbClr val="C00000"/>
                </a:solidFill>
              </a:rPr>
              <a:t>u</a:t>
            </a:r>
            <a:r>
              <a:rPr lang="en-US" baseline="-25000" dirty="0">
                <a:solidFill>
                  <a:srgbClr val="C00000"/>
                </a:solidFill>
              </a:rPr>
              <a:t>3</a:t>
            </a:r>
            <a:r>
              <a:rPr lang="en-US" dirty="0">
                <a:solidFill>
                  <a:srgbClr val="C00000"/>
                </a:solidFill>
              </a:rPr>
              <a:t>)</a:t>
            </a:r>
          </a:p>
        </p:txBody>
      </p:sp>
      <p:sp>
        <p:nvSpPr>
          <p:cNvPr id="68" name="TextBox 67"/>
          <p:cNvSpPr txBox="1"/>
          <p:nvPr/>
        </p:nvSpPr>
        <p:spPr>
          <a:xfrm>
            <a:off x="1775460" y="687411"/>
            <a:ext cx="1482286" cy="381000"/>
          </a:xfrm>
          <a:prstGeom prst="rect">
            <a:avLst/>
          </a:prstGeom>
          <a:noFill/>
        </p:spPr>
        <p:txBody>
          <a:bodyPr wrap="square" rtlCol="0">
            <a:spAutoFit/>
          </a:bodyPr>
          <a:lstStyle/>
          <a:p>
            <a:r>
              <a:rPr lang="en-US" dirty="0">
                <a:solidFill>
                  <a:srgbClr val="C00000"/>
                </a:solidFill>
              </a:rPr>
              <a:t>V=(v</a:t>
            </a:r>
            <a:r>
              <a:rPr lang="en-US" baseline="-25000" dirty="0">
                <a:solidFill>
                  <a:srgbClr val="C00000"/>
                </a:solidFill>
              </a:rPr>
              <a:t>1</a:t>
            </a:r>
            <a:r>
              <a:rPr lang="en-US" dirty="0">
                <a:solidFill>
                  <a:srgbClr val="C00000"/>
                </a:solidFill>
              </a:rPr>
              <a:t>,v</a:t>
            </a:r>
            <a:r>
              <a:rPr lang="en-US" baseline="-25000" dirty="0">
                <a:solidFill>
                  <a:srgbClr val="C00000"/>
                </a:solidFill>
              </a:rPr>
              <a:t>2</a:t>
            </a:r>
            <a:r>
              <a:rPr lang="en-US" dirty="0">
                <a:solidFill>
                  <a:srgbClr val="C00000"/>
                </a:solidFill>
              </a:rPr>
              <a:t>,v</a:t>
            </a:r>
            <a:r>
              <a:rPr lang="en-US" baseline="-25000" dirty="0">
                <a:solidFill>
                  <a:srgbClr val="C00000"/>
                </a:solidFill>
              </a:rPr>
              <a:t>3</a:t>
            </a:r>
            <a:r>
              <a:rPr lang="en-US" dirty="0">
                <a:solidFill>
                  <a:srgbClr val="C00000"/>
                </a:solidFill>
              </a:rPr>
              <a:t>)</a:t>
            </a:r>
          </a:p>
        </p:txBody>
      </p:sp>
      <p:cxnSp>
        <p:nvCxnSpPr>
          <p:cNvPr id="69" name="Straight Arrow Connector 68"/>
          <p:cNvCxnSpPr/>
          <p:nvPr/>
        </p:nvCxnSpPr>
        <p:spPr>
          <a:xfrm>
            <a:off x="533400" y="2301860"/>
            <a:ext cx="842206" cy="41910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V="1">
            <a:off x="535207" y="1768460"/>
            <a:ext cx="1659353" cy="53340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flipV="1">
            <a:off x="572915" y="1034741"/>
            <a:ext cx="0" cy="129540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1371600" y="2526268"/>
            <a:ext cx="304800" cy="369332"/>
          </a:xfrm>
          <a:prstGeom prst="rect">
            <a:avLst/>
          </a:prstGeom>
          <a:noFill/>
        </p:spPr>
        <p:txBody>
          <a:bodyPr wrap="square" rtlCol="0">
            <a:spAutoFit/>
          </a:bodyPr>
          <a:lstStyle/>
          <a:p>
            <a:r>
              <a:rPr lang="en-US" dirty="0"/>
              <a:t>x</a:t>
            </a:r>
          </a:p>
        </p:txBody>
      </p:sp>
      <p:sp>
        <p:nvSpPr>
          <p:cNvPr id="73" name="TextBox 72"/>
          <p:cNvSpPr txBox="1"/>
          <p:nvPr/>
        </p:nvSpPr>
        <p:spPr>
          <a:xfrm>
            <a:off x="648092" y="904220"/>
            <a:ext cx="304800" cy="369332"/>
          </a:xfrm>
          <a:prstGeom prst="rect">
            <a:avLst/>
          </a:prstGeom>
          <a:noFill/>
        </p:spPr>
        <p:txBody>
          <a:bodyPr wrap="square" rtlCol="0">
            <a:spAutoFit/>
          </a:bodyPr>
          <a:lstStyle/>
          <a:p>
            <a:r>
              <a:rPr lang="en-US" dirty="0"/>
              <a:t>z</a:t>
            </a:r>
          </a:p>
        </p:txBody>
      </p:sp>
      <p:cxnSp>
        <p:nvCxnSpPr>
          <p:cNvPr id="74" name="Straight Arrow Connector 73"/>
          <p:cNvCxnSpPr/>
          <p:nvPr/>
        </p:nvCxnSpPr>
        <p:spPr>
          <a:xfrm flipV="1">
            <a:off x="1447800" y="904220"/>
            <a:ext cx="261986" cy="144151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5" name="Arc 74"/>
          <p:cNvSpPr/>
          <p:nvPr/>
        </p:nvSpPr>
        <p:spPr>
          <a:xfrm>
            <a:off x="845429" y="1163759"/>
            <a:ext cx="1812707" cy="1916175"/>
          </a:xfrm>
          <a:prstGeom prst="arc">
            <a:avLst>
              <a:gd name="adj1" fmla="val 15846069"/>
              <a:gd name="adj2" fmla="val 0"/>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accent3">
                  <a:lumMod val="50000"/>
                </a:schemeClr>
              </a:solidFill>
            </a:endParaRPr>
          </a:p>
        </p:txBody>
      </p:sp>
      <p:sp>
        <p:nvSpPr>
          <p:cNvPr id="76" name="TextBox 75"/>
          <p:cNvSpPr txBox="1"/>
          <p:nvPr/>
        </p:nvSpPr>
        <p:spPr>
          <a:xfrm>
            <a:off x="2322331" y="1173950"/>
            <a:ext cx="495300" cy="369332"/>
          </a:xfrm>
          <a:prstGeom prst="rect">
            <a:avLst/>
          </a:prstGeom>
          <a:noFill/>
        </p:spPr>
        <p:txBody>
          <a:bodyPr wrap="square" rtlCol="0">
            <a:spAutoFit/>
          </a:bodyPr>
          <a:lstStyle/>
          <a:p>
            <a:r>
              <a:rPr lang="en-US" b="1" dirty="0">
                <a:solidFill>
                  <a:schemeClr val="accent3">
                    <a:lumMod val="50000"/>
                  </a:schemeClr>
                </a:solidFill>
                <a:latin typeface="GreekC" panose="00000400000000000000" pitchFamily="2" charset="0"/>
                <a:cs typeface="GreekC" panose="00000400000000000000" pitchFamily="2" charset="0"/>
              </a:rPr>
              <a:t>Ѳ</a:t>
            </a:r>
          </a:p>
        </p:txBody>
      </p:sp>
      <p:sp>
        <p:nvSpPr>
          <p:cNvPr id="79" name="TextBox 78"/>
          <p:cNvSpPr txBox="1"/>
          <p:nvPr/>
        </p:nvSpPr>
        <p:spPr>
          <a:xfrm>
            <a:off x="4571999" y="881298"/>
            <a:ext cx="3799367" cy="646331"/>
          </a:xfrm>
          <a:prstGeom prst="rect">
            <a:avLst/>
          </a:prstGeom>
          <a:noFill/>
          <a:ln w="28575">
            <a:solidFill>
              <a:schemeClr val="accent1">
                <a:shade val="95000"/>
                <a:satMod val="105000"/>
              </a:schemeClr>
            </a:solidFill>
          </a:ln>
        </p:spPr>
        <p:txBody>
          <a:bodyPr wrap="square" rtlCol="0">
            <a:spAutoFit/>
          </a:bodyPr>
          <a:lstStyle/>
          <a:p>
            <a:r>
              <a:rPr lang="en-US" b="1" dirty="0">
                <a:solidFill>
                  <a:srgbClr val="0070C0"/>
                </a:solidFill>
              </a:rPr>
              <a:t>Definition</a:t>
            </a:r>
            <a:r>
              <a:rPr lang="en-US" dirty="0"/>
              <a:t> of dot product:</a:t>
            </a:r>
          </a:p>
          <a:p>
            <a:r>
              <a:rPr lang="en-US" dirty="0"/>
              <a:t>  </a:t>
            </a:r>
            <a:r>
              <a:rPr lang="en-US" b="1" dirty="0">
                <a:solidFill>
                  <a:srgbClr val="C00000"/>
                </a:solidFill>
              </a:rPr>
              <a:t>U</a:t>
            </a:r>
            <a:r>
              <a:rPr lang="en-US" dirty="0"/>
              <a:t> dot </a:t>
            </a:r>
            <a:r>
              <a:rPr lang="en-US" b="1" dirty="0">
                <a:solidFill>
                  <a:srgbClr val="C00000"/>
                </a:solidFill>
              </a:rPr>
              <a:t>V</a:t>
            </a:r>
            <a:r>
              <a:rPr lang="en-US" dirty="0"/>
              <a:t> = (</a:t>
            </a:r>
            <a:r>
              <a:rPr lang="en-US" dirty="0">
                <a:solidFill>
                  <a:srgbClr val="C00000"/>
                </a:solidFill>
              </a:rPr>
              <a:t>u</a:t>
            </a:r>
            <a:r>
              <a:rPr lang="en-US" baseline="-25000" dirty="0"/>
              <a:t>1</a:t>
            </a:r>
            <a:r>
              <a:rPr lang="en-US" dirty="0"/>
              <a:t>*</a:t>
            </a:r>
            <a:r>
              <a:rPr lang="en-US" dirty="0">
                <a:solidFill>
                  <a:srgbClr val="C00000"/>
                </a:solidFill>
              </a:rPr>
              <a:t>v</a:t>
            </a:r>
            <a:r>
              <a:rPr lang="en-US" baseline="-25000" dirty="0"/>
              <a:t>1</a:t>
            </a:r>
            <a:r>
              <a:rPr lang="en-US" dirty="0"/>
              <a:t> + </a:t>
            </a:r>
            <a:r>
              <a:rPr lang="en-US" dirty="0">
                <a:solidFill>
                  <a:srgbClr val="C00000"/>
                </a:solidFill>
              </a:rPr>
              <a:t>u</a:t>
            </a:r>
            <a:r>
              <a:rPr lang="en-US" baseline="-25000" dirty="0"/>
              <a:t>2</a:t>
            </a:r>
            <a:r>
              <a:rPr lang="en-US" dirty="0"/>
              <a:t>*</a:t>
            </a:r>
            <a:r>
              <a:rPr lang="en-US" dirty="0">
                <a:solidFill>
                  <a:srgbClr val="C00000"/>
                </a:solidFill>
              </a:rPr>
              <a:t>v</a:t>
            </a:r>
            <a:r>
              <a:rPr lang="en-US" baseline="-25000" dirty="0"/>
              <a:t>2 </a:t>
            </a:r>
            <a:r>
              <a:rPr lang="en-US" dirty="0"/>
              <a:t> + </a:t>
            </a:r>
            <a:r>
              <a:rPr lang="en-US" dirty="0">
                <a:solidFill>
                  <a:srgbClr val="C00000"/>
                </a:solidFill>
              </a:rPr>
              <a:t>u</a:t>
            </a:r>
            <a:r>
              <a:rPr lang="en-US" baseline="-25000" dirty="0"/>
              <a:t>3</a:t>
            </a:r>
            <a:r>
              <a:rPr lang="en-US" dirty="0"/>
              <a:t>*</a:t>
            </a:r>
            <a:r>
              <a:rPr lang="en-US" dirty="0">
                <a:solidFill>
                  <a:srgbClr val="C00000"/>
                </a:solidFill>
              </a:rPr>
              <a:t>v</a:t>
            </a:r>
            <a:r>
              <a:rPr lang="en-US" baseline="-25000" dirty="0"/>
              <a:t>3</a:t>
            </a:r>
            <a:r>
              <a:rPr lang="en-US" dirty="0"/>
              <a:t>)</a:t>
            </a:r>
          </a:p>
        </p:txBody>
      </p:sp>
      <p:sp>
        <p:nvSpPr>
          <p:cNvPr id="80" name="TextBox 79"/>
          <p:cNvSpPr txBox="1"/>
          <p:nvPr/>
        </p:nvSpPr>
        <p:spPr>
          <a:xfrm>
            <a:off x="4571999" y="1600200"/>
            <a:ext cx="3708991" cy="369332"/>
          </a:xfrm>
          <a:prstGeom prst="rect">
            <a:avLst/>
          </a:prstGeom>
          <a:noFill/>
          <a:ln w="28575">
            <a:solidFill>
              <a:schemeClr val="accent1">
                <a:shade val="95000"/>
                <a:satMod val="105000"/>
              </a:schemeClr>
            </a:solidFill>
          </a:ln>
        </p:spPr>
        <p:txBody>
          <a:bodyPr wrap="square" rtlCol="0">
            <a:spAutoFit/>
          </a:bodyPr>
          <a:lstStyle/>
          <a:p>
            <a:r>
              <a:rPr lang="en-US" b="1" dirty="0">
                <a:solidFill>
                  <a:srgbClr val="C00000"/>
                </a:solidFill>
              </a:rPr>
              <a:t>Proved: U</a:t>
            </a:r>
            <a:r>
              <a:rPr lang="en-US" dirty="0"/>
              <a:t> dot </a:t>
            </a:r>
            <a:r>
              <a:rPr lang="en-US" b="1" dirty="0">
                <a:solidFill>
                  <a:srgbClr val="C00000"/>
                </a:solidFill>
              </a:rPr>
              <a:t>V = |U| |V| </a:t>
            </a:r>
            <a:r>
              <a:rPr lang="en-US" b="1" dirty="0"/>
              <a:t>cos </a:t>
            </a:r>
            <a:endParaRPr lang="en-US" dirty="0"/>
          </a:p>
        </p:txBody>
      </p:sp>
      <p:sp>
        <p:nvSpPr>
          <p:cNvPr id="81" name="TextBox 80"/>
          <p:cNvSpPr txBox="1"/>
          <p:nvPr/>
        </p:nvSpPr>
        <p:spPr>
          <a:xfrm>
            <a:off x="8010525" y="385763"/>
            <a:ext cx="495300" cy="406265"/>
          </a:xfrm>
          <a:prstGeom prst="rect">
            <a:avLst/>
          </a:prstGeom>
          <a:noFill/>
        </p:spPr>
        <p:txBody>
          <a:bodyPr wrap="square" rtlCol="0">
            <a:spAutoFit/>
          </a:bodyPr>
          <a:lstStyle/>
          <a:p>
            <a:r>
              <a:rPr lang="en-US" b="1" dirty="0">
                <a:solidFill>
                  <a:schemeClr val="accent3">
                    <a:lumMod val="50000"/>
                  </a:schemeClr>
                </a:solidFill>
                <a:latin typeface="GreekC" panose="00000400000000000000" pitchFamily="2" charset="0"/>
                <a:cs typeface="GreekC" panose="00000400000000000000" pitchFamily="2" charset="0"/>
              </a:rPr>
              <a:t>Ѳ</a:t>
            </a:r>
          </a:p>
        </p:txBody>
      </p:sp>
      <p:cxnSp>
        <p:nvCxnSpPr>
          <p:cNvPr id="82" name="Straight Arrow Connector 81"/>
          <p:cNvCxnSpPr/>
          <p:nvPr/>
        </p:nvCxnSpPr>
        <p:spPr>
          <a:xfrm>
            <a:off x="304800" y="5099506"/>
            <a:ext cx="931234" cy="458969"/>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1219200" y="5334000"/>
            <a:ext cx="304800" cy="369332"/>
          </a:xfrm>
          <a:prstGeom prst="rect">
            <a:avLst/>
          </a:prstGeom>
          <a:noFill/>
        </p:spPr>
        <p:txBody>
          <a:bodyPr wrap="square" rtlCol="0">
            <a:spAutoFit/>
          </a:bodyPr>
          <a:lstStyle/>
          <a:p>
            <a:r>
              <a:rPr lang="en-US" dirty="0"/>
              <a:t>x</a:t>
            </a:r>
          </a:p>
        </p:txBody>
      </p:sp>
      <p:sp>
        <p:nvSpPr>
          <p:cNvPr id="84" name="TextBox 83"/>
          <p:cNvSpPr txBox="1"/>
          <p:nvPr/>
        </p:nvSpPr>
        <p:spPr>
          <a:xfrm>
            <a:off x="2122967" y="1545719"/>
            <a:ext cx="304800" cy="369332"/>
          </a:xfrm>
          <a:prstGeom prst="rect">
            <a:avLst/>
          </a:prstGeom>
          <a:noFill/>
        </p:spPr>
        <p:txBody>
          <a:bodyPr wrap="square" rtlCol="0">
            <a:spAutoFit/>
          </a:bodyPr>
          <a:lstStyle/>
          <a:p>
            <a:r>
              <a:rPr lang="en-US" dirty="0"/>
              <a:t>y</a:t>
            </a:r>
          </a:p>
        </p:txBody>
      </p:sp>
      <p:cxnSp>
        <p:nvCxnSpPr>
          <p:cNvPr id="85" name="Straight Arrow Connector 84"/>
          <p:cNvCxnSpPr/>
          <p:nvPr/>
        </p:nvCxnSpPr>
        <p:spPr>
          <a:xfrm flipV="1">
            <a:off x="344207" y="4246243"/>
            <a:ext cx="1523437" cy="87630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p:nvPr/>
        </p:nvCxnSpPr>
        <p:spPr>
          <a:xfrm flipV="1">
            <a:off x="369437" y="3651706"/>
            <a:ext cx="0" cy="1470837"/>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1889760" y="4061577"/>
            <a:ext cx="304800" cy="369332"/>
          </a:xfrm>
          <a:prstGeom prst="rect">
            <a:avLst/>
          </a:prstGeom>
          <a:noFill/>
        </p:spPr>
        <p:txBody>
          <a:bodyPr wrap="square" rtlCol="0">
            <a:spAutoFit/>
          </a:bodyPr>
          <a:lstStyle/>
          <a:p>
            <a:r>
              <a:rPr lang="en-US" dirty="0"/>
              <a:t>y</a:t>
            </a:r>
          </a:p>
        </p:txBody>
      </p:sp>
      <p:sp>
        <p:nvSpPr>
          <p:cNvPr id="88" name="TextBox 87"/>
          <p:cNvSpPr txBox="1"/>
          <p:nvPr/>
        </p:nvSpPr>
        <p:spPr>
          <a:xfrm>
            <a:off x="420515" y="3467040"/>
            <a:ext cx="304800" cy="369332"/>
          </a:xfrm>
          <a:prstGeom prst="rect">
            <a:avLst/>
          </a:prstGeom>
          <a:noFill/>
        </p:spPr>
        <p:txBody>
          <a:bodyPr wrap="square" rtlCol="0">
            <a:spAutoFit/>
          </a:bodyPr>
          <a:lstStyle/>
          <a:p>
            <a:r>
              <a:rPr lang="en-US" dirty="0"/>
              <a:t>z</a:t>
            </a:r>
          </a:p>
        </p:txBody>
      </p:sp>
      <p:cxnSp>
        <p:nvCxnSpPr>
          <p:cNvPr id="89" name="Straight Arrow Connector 88"/>
          <p:cNvCxnSpPr/>
          <p:nvPr/>
        </p:nvCxnSpPr>
        <p:spPr>
          <a:xfrm flipV="1">
            <a:off x="1695646" y="4964113"/>
            <a:ext cx="1600200" cy="31686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90" name="TextBox 89"/>
          <p:cNvSpPr txBox="1"/>
          <p:nvPr/>
        </p:nvSpPr>
        <p:spPr>
          <a:xfrm>
            <a:off x="4571999" y="2088830"/>
            <a:ext cx="4410736" cy="646331"/>
          </a:xfrm>
          <a:prstGeom prst="rect">
            <a:avLst/>
          </a:prstGeom>
          <a:noFill/>
          <a:ln w="28575">
            <a:solidFill>
              <a:schemeClr val="accent1">
                <a:shade val="95000"/>
                <a:satMod val="105000"/>
              </a:schemeClr>
            </a:solidFill>
          </a:ln>
        </p:spPr>
        <p:txBody>
          <a:bodyPr wrap="square" rtlCol="0">
            <a:spAutoFit/>
          </a:bodyPr>
          <a:lstStyle/>
          <a:p>
            <a:r>
              <a:rPr lang="en-US" b="1" dirty="0">
                <a:solidFill>
                  <a:srgbClr val="C00000"/>
                </a:solidFill>
              </a:rPr>
              <a:t>Proved:</a:t>
            </a:r>
          </a:p>
          <a:p>
            <a:r>
              <a:rPr lang="en-US" b="1" dirty="0">
                <a:solidFill>
                  <a:srgbClr val="C00000"/>
                </a:solidFill>
              </a:rPr>
              <a:t>Two vectors are orthogonal           U</a:t>
            </a:r>
            <a:r>
              <a:rPr lang="en-US" dirty="0"/>
              <a:t> dot </a:t>
            </a:r>
            <a:r>
              <a:rPr lang="en-US" b="1" dirty="0">
                <a:solidFill>
                  <a:srgbClr val="C00000"/>
                </a:solidFill>
              </a:rPr>
              <a:t>V=0 </a:t>
            </a:r>
            <a:r>
              <a:rPr lang="en-US" b="1" dirty="0"/>
              <a:t> </a:t>
            </a:r>
            <a:endParaRPr lang="en-US" dirty="0"/>
          </a:p>
        </p:txBody>
      </p:sp>
      <p:sp>
        <p:nvSpPr>
          <p:cNvPr id="91" name="Left-Right Arrow 90"/>
          <p:cNvSpPr>
            <a:spLocks noChangeAspect="1"/>
          </p:cNvSpPr>
          <p:nvPr/>
        </p:nvSpPr>
        <p:spPr>
          <a:xfrm>
            <a:off x="7349977" y="2447925"/>
            <a:ext cx="383229" cy="18288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2" name="Straight Arrow Connector 91"/>
          <p:cNvCxnSpPr/>
          <p:nvPr/>
        </p:nvCxnSpPr>
        <p:spPr>
          <a:xfrm flipV="1">
            <a:off x="1709786" y="4061577"/>
            <a:ext cx="717981" cy="1245632"/>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2327714" y="4185106"/>
            <a:ext cx="1482286" cy="381000"/>
          </a:xfrm>
          <a:prstGeom prst="rect">
            <a:avLst/>
          </a:prstGeom>
          <a:noFill/>
        </p:spPr>
        <p:txBody>
          <a:bodyPr wrap="square" rtlCol="0">
            <a:spAutoFit/>
          </a:bodyPr>
          <a:lstStyle/>
          <a:p>
            <a:r>
              <a:rPr lang="en-US" dirty="0">
                <a:solidFill>
                  <a:srgbClr val="C00000"/>
                </a:solidFill>
              </a:rPr>
              <a:t>V=(v</a:t>
            </a:r>
            <a:r>
              <a:rPr lang="en-US" baseline="-25000" dirty="0">
                <a:solidFill>
                  <a:srgbClr val="C00000"/>
                </a:solidFill>
              </a:rPr>
              <a:t>1</a:t>
            </a:r>
            <a:r>
              <a:rPr lang="en-US" dirty="0">
                <a:solidFill>
                  <a:srgbClr val="C00000"/>
                </a:solidFill>
              </a:rPr>
              <a:t>,v</a:t>
            </a:r>
            <a:r>
              <a:rPr lang="en-US" baseline="-25000" dirty="0">
                <a:solidFill>
                  <a:srgbClr val="C00000"/>
                </a:solidFill>
              </a:rPr>
              <a:t>2</a:t>
            </a:r>
            <a:r>
              <a:rPr lang="en-US" dirty="0">
                <a:solidFill>
                  <a:srgbClr val="C00000"/>
                </a:solidFill>
              </a:rPr>
              <a:t>,v</a:t>
            </a:r>
            <a:r>
              <a:rPr lang="en-US" baseline="-25000" dirty="0">
                <a:solidFill>
                  <a:srgbClr val="C00000"/>
                </a:solidFill>
              </a:rPr>
              <a:t>3</a:t>
            </a:r>
            <a:r>
              <a:rPr lang="en-US" dirty="0">
                <a:solidFill>
                  <a:srgbClr val="C00000"/>
                </a:solidFill>
              </a:rPr>
              <a:t>)</a:t>
            </a:r>
          </a:p>
        </p:txBody>
      </p:sp>
      <p:sp>
        <p:nvSpPr>
          <p:cNvPr id="94" name="TextBox 93"/>
          <p:cNvSpPr txBox="1"/>
          <p:nvPr/>
        </p:nvSpPr>
        <p:spPr>
          <a:xfrm>
            <a:off x="2810543" y="1672433"/>
            <a:ext cx="1390650" cy="369332"/>
          </a:xfrm>
          <a:prstGeom prst="rect">
            <a:avLst/>
          </a:prstGeom>
          <a:noFill/>
        </p:spPr>
        <p:txBody>
          <a:bodyPr wrap="square" rtlCol="0">
            <a:spAutoFit/>
          </a:bodyPr>
          <a:lstStyle/>
          <a:p>
            <a:r>
              <a:rPr lang="en-US" dirty="0">
                <a:solidFill>
                  <a:srgbClr val="C00000"/>
                </a:solidFill>
              </a:rPr>
              <a:t>U=(u</a:t>
            </a:r>
            <a:r>
              <a:rPr lang="en-US" baseline="-25000" dirty="0">
                <a:solidFill>
                  <a:srgbClr val="C00000"/>
                </a:solidFill>
              </a:rPr>
              <a:t>1</a:t>
            </a:r>
            <a:r>
              <a:rPr lang="en-US" dirty="0">
                <a:solidFill>
                  <a:srgbClr val="C00000"/>
                </a:solidFill>
              </a:rPr>
              <a:t>,u</a:t>
            </a:r>
            <a:r>
              <a:rPr lang="en-US" baseline="-25000" dirty="0">
                <a:solidFill>
                  <a:srgbClr val="C00000"/>
                </a:solidFill>
              </a:rPr>
              <a:t>2,</a:t>
            </a:r>
            <a:r>
              <a:rPr lang="en-US" dirty="0">
                <a:solidFill>
                  <a:srgbClr val="C00000"/>
                </a:solidFill>
              </a:rPr>
              <a:t>u</a:t>
            </a:r>
            <a:r>
              <a:rPr lang="en-US" baseline="-25000" dirty="0">
                <a:solidFill>
                  <a:srgbClr val="C00000"/>
                </a:solidFill>
              </a:rPr>
              <a:t>3</a:t>
            </a:r>
            <a:r>
              <a:rPr lang="en-US" dirty="0">
                <a:solidFill>
                  <a:srgbClr val="C00000"/>
                </a:solidFill>
              </a:rPr>
              <a:t>)</a:t>
            </a:r>
          </a:p>
        </p:txBody>
      </p:sp>
      <p:cxnSp>
        <p:nvCxnSpPr>
          <p:cNvPr id="95" name="Straight Arrow Connector 94"/>
          <p:cNvCxnSpPr/>
          <p:nvPr/>
        </p:nvCxnSpPr>
        <p:spPr>
          <a:xfrm flipH="1" flipV="1">
            <a:off x="1137824" y="3717273"/>
            <a:ext cx="589721" cy="1553067"/>
          </a:xfrm>
          <a:prstGeom prst="straightConnector1">
            <a:avLst/>
          </a:prstGeom>
          <a:ln w="3810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1248069" y="3336273"/>
            <a:ext cx="1482286" cy="381000"/>
          </a:xfrm>
          <a:prstGeom prst="rect">
            <a:avLst/>
          </a:prstGeom>
          <a:noFill/>
        </p:spPr>
        <p:txBody>
          <a:bodyPr wrap="square" rtlCol="0">
            <a:spAutoFit/>
          </a:bodyPr>
          <a:lstStyle/>
          <a:p>
            <a:r>
              <a:rPr lang="en-US" dirty="0">
                <a:solidFill>
                  <a:srgbClr val="C00000"/>
                </a:solidFill>
              </a:rPr>
              <a:t>W=(w</a:t>
            </a:r>
            <a:r>
              <a:rPr lang="en-US" baseline="-25000" dirty="0">
                <a:solidFill>
                  <a:srgbClr val="C00000"/>
                </a:solidFill>
              </a:rPr>
              <a:t>1</a:t>
            </a:r>
            <a:r>
              <a:rPr lang="en-US" dirty="0">
                <a:solidFill>
                  <a:srgbClr val="C00000"/>
                </a:solidFill>
              </a:rPr>
              <a:t>,w</a:t>
            </a:r>
            <a:r>
              <a:rPr lang="en-US" baseline="-25000" dirty="0">
                <a:solidFill>
                  <a:srgbClr val="C00000"/>
                </a:solidFill>
              </a:rPr>
              <a:t>2</a:t>
            </a:r>
            <a:r>
              <a:rPr lang="en-US" dirty="0">
                <a:solidFill>
                  <a:srgbClr val="C00000"/>
                </a:solidFill>
              </a:rPr>
              <a:t>,w</a:t>
            </a:r>
            <a:r>
              <a:rPr lang="en-US" baseline="-25000" dirty="0">
                <a:solidFill>
                  <a:srgbClr val="C00000"/>
                </a:solidFill>
              </a:rPr>
              <a:t>3</a:t>
            </a:r>
            <a:r>
              <a:rPr lang="en-US" dirty="0">
                <a:solidFill>
                  <a:srgbClr val="C00000"/>
                </a:solidFill>
              </a:rPr>
              <a:t>)</a:t>
            </a:r>
          </a:p>
        </p:txBody>
      </p:sp>
      <p:sp>
        <p:nvSpPr>
          <p:cNvPr id="97" name="TextBox 96"/>
          <p:cNvSpPr txBox="1"/>
          <p:nvPr/>
        </p:nvSpPr>
        <p:spPr>
          <a:xfrm>
            <a:off x="4571999" y="3105353"/>
            <a:ext cx="3886199" cy="369332"/>
          </a:xfrm>
          <a:prstGeom prst="rect">
            <a:avLst/>
          </a:prstGeom>
          <a:noFill/>
          <a:ln w="28575">
            <a:solidFill>
              <a:schemeClr val="accent1">
                <a:shade val="95000"/>
                <a:satMod val="105000"/>
              </a:schemeClr>
            </a:solidFill>
          </a:ln>
        </p:spPr>
        <p:txBody>
          <a:bodyPr wrap="square" rtlCol="0">
            <a:spAutoFit/>
          </a:bodyPr>
          <a:lstStyle/>
          <a:p>
            <a:r>
              <a:rPr lang="en-US" dirty="0"/>
              <a:t>Given two vectors in 3 dimensions</a:t>
            </a:r>
          </a:p>
        </p:txBody>
      </p:sp>
      <p:sp>
        <p:nvSpPr>
          <p:cNvPr id="98" name="TextBox 97"/>
          <p:cNvSpPr txBox="1"/>
          <p:nvPr/>
        </p:nvSpPr>
        <p:spPr>
          <a:xfrm>
            <a:off x="4571999" y="3583353"/>
            <a:ext cx="4474534" cy="646331"/>
          </a:xfrm>
          <a:prstGeom prst="rect">
            <a:avLst/>
          </a:prstGeom>
          <a:noFill/>
          <a:ln w="28575">
            <a:solidFill>
              <a:schemeClr val="accent1">
                <a:shade val="95000"/>
                <a:satMod val="105000"/>
              </a:schemeClr>
            </a:solidFill>
          </a:ln>
        </p:spPr>
        <p:txBody>
          <a:bodyPr wrap="square" rtlCol="0">
            <a:spAutoFit/>
          </a:bodyPr>
          <a:lstStyle/>
          <a:p>
            <a:r>
              <a:rPr lang="en-US" dirty="0"/>
              <a:t>Can define their cross product as </a:t>
            </a:r>
            <a:r>
              <a:rPr lang="en-US" b="1" dirty="0">
                <a:solidFill>
                  <a:srgbClr val="C00000"/>
                </a:solidFill>
              </a:rPr>
              <a:t>U </a:t>
            </a:r>
            <a:r>
              <a:rPr lang="en-US" dirty="0"/>
              <a:t>x </a:t>
            </a:r>
            <a:r>
              <a:rPr lang="en-US" b="1" dirty="0">
                <a:solidFill>
                  <a:srgbClr val="C00000"/>
                </a:solidFill>
              </a:rPr>
              <a:t>V </a:t>
            </a:r>
            <a:r>
              <a:rPr lang="en-US" dirty="0"/>
              <a:t>=</a:t>
            </a:r>
          </a:p>
          <a:p>
            <a:r>
              <a:rPr lang="en-US" dirty="0"/>
              <a:t>       </a:t>
            </a:r>
            <a:r>
              <a:rPr lang="en-US" b="1" dirty="0">
                <a:solidFill>
                  <a:srgbClr val="C00000"/>
                </a:solidFill>
              </a:rPr>
              <a:t>W</a:t>
            </a:r>
            <a:r>
              <a:rPr lang="en-US" dirty="0"/>
              <a:t>=(</a:t>
            </a:r>
            <a:r>
              <a:rPr lang="en-US" dirty="0">
                <a:solidFill>
                  <a:srgbClr val="C00000"/>
                </a:solidFill>
              </a:rPr>
              <a:t>u</a:t>
            </a:r>
            <a:r>
              <a:rPr lang="en-US" baseline="-25000" dirty="0"/>
              <a:t>2</a:t>
            </a:r>
            <a:r>
              <a:rPr lang="en-US" dirty="0"/>
              <a:t>*</a:t>
            </a:r>
            <a:r>
              <a:rPr lang="en-US" dirty="0">
                <a:solidFill>
                  <a:srgbClr val="C00000"/>
                </a:solidFill>
              </a:rPr>
              <a:t>v</a:t>
            </a:r>
            <a:r>
              <a:rPr lang="en-US" baseline="-25000" dirty="0"/>
              <a:t>3</a:t>
            </a:r>
            <a:r>
              <a:rPr lang="en-US" dirty="0"/>
              <a:t>-</a:t>
            </a:r>
            <a:r>
              <a:rPr lang="en-US" dirty="0">
                <a:solidFill>
                  <a:srgbClr val="C00000"/>
                </a:solidFill>
              </a:rPr>
              <a:t>u</a:t>
            </a:r>
            <a:r>
              <a:rPr lang="en-US" baseline="-25000" dirty="0"/>
              <a:t>3</a:t>
            </a:r>
            <a:r>
              <a:rPr lang="en-US" dirty="0"/>
              <a:t>*</a:t>
            </a:r>
            <a:r>
              <a:rPr lang="en-US" dirty="0">
                <a:solidFill>
                  <a:srgbClr val="C00000"/>
                </a:solidFill>
              </a:rPr>
              <a:t>v</a:t>
            </a:r>
            <a:r>
              <a:rPr lang="en-US" baseline="-25000" dirty="0"/>
              <a:t>2</a:t>
            </a:r>
            <a:r>
              <a:rPr lang="en-US" dirty="0"/>
              <a:t>,</a:t>
            </a:r>
            <a:r>
              <a:rPr lang="en-US" dirty="0">
                <a:solidFill>
                  <a:srgbClr val="C00000"/>
                </a:solidFill>
              </a:rPr>
              <a:t>u</a:t>
            </a:r>
            <a:r>
              <a:rPr lang="en-US" baseline="-25000" dirty="0"/>
              <a:t>3</a:t>
            </a:r>
            <a:r>
              <a:rPr lang="en-US" dirty="0"/>
              <a:t>*</a:t>
            </a:r>
            <a:r>
              <a:rPr lang="en-US" dirty="0">
                <a:solidFill>
                  <a:srgbClr val="C00000"/>
                </a:solidFill>
              </a:rPr>
              <a:t>v</a:t>
            </a:r>
            <a:r>
              <a:rPr lang="en-US" baseline="-25000" dirty="0"/>
              <a:t>1</a:t>
            </a:r>
            <a:r>
              <a:rPr lang="en-US" dirty="0"/>
              <a:t>-</a:t>
            </a:r>
            <a:r>
              <a:rPr lang="en-US" dirty="0">
                <a:solidFill>
                  <a:srgbClr val="C00000"/>
                </a:solidFill>
              </a:rPr>
              <a:t>u</a:t>
            </a:r>
            <a:r>
              <a:rPr lang="en-US" baseline="-25000" dirty="0"/>
              <a:t>1</a:t>
            </a:r>
            <a:r>
              <a:rPr lang="en-US" dirty="0"/>
              <a:t>*</a:t>
            </a:r>
            <a:r>
              <a:rPr lang="en-US" dirty="0">
                <a:solidFill>
                  <a:srgbClr val="C00000"/>
                </a:solidFill>
              </a:rPr>
              <a:t>v</a:t>
            </a:r>
            <a:r>
              <a:rPr lang="en-US" baseline="-25000" dirty="0"/>
              <a:t>3</a:t>
            </a:r>
            <a:r>
              <a:rPr lang="en-US" dirty="0"/>
              <a:t>,</a:t>
            </a:r>
            <a:r>
              <a:rPr lang="en-US" dirty="0">
                <a:solidFill>
                  <a:srgbClr val="C00000"/>
                </a:solidFill>
              </a:rPr>
              <a:t>u</a:t>
            </a:r>
            <a:r>
              <a:rPr lang="en-US" baseline="-25000" dirty="0"/>
              <a:t>1</a:t>
            </a:r>
            <a:r>
              <a:rPr lang="en-US" dirty="0"/>
              <a:t>*</a:t>
            </a:r>
            <a:r>
              <a:rPr lang="en-US" dirty="0">
                <a:solidFill>
                  <a:srgbClr val="C00000"/>
                </a:solidFill>
              </a:rPr>
              <a:t>v</a:t>
            </a:r>
            <a:r>
              <a:rPr lang="en-US" baseline="-25000" dirty="0"/>
              <a:t>2</a:t>
            </a:r>
            <a:r>
              <a:rPr lang="en-US" dirty="0"/>
              <a:t>-</a:t>
            </a:r>
            <a:r>
              <a:rPr lang="en-US" dirty="0">
                <a:solidFill>
                  <a:srgbClr val="C00000"/>
                </a:solidFill>
              </a:rPr>
              <a:t>u</a:t>
            </a:r>
            <a:r>
              <a:rPr lang="en-US" baseline="-25000" dirty="0"/>
              <a:t>2</a:t>
            </a:r>
            <a:r>
              <a:rPr lang="en-US" dirty="0"/>
              <a:t>*</a:t>
            </a:r>
            <a:r>
              <a:rPr lang="en-US" dirty="0">
                <a:solidFill>
                  <a:srgbClr val="C00000"/>
                </a:solidFill>
              </a:rPr>
              <a:t>v</a:t>
            </a:r>
            <a:r>
              <a:rPr lang="en-US" baseline="-25000" dirty="0"/>
              <a:t>1</a:t>
            </a:r>
            <a:r>
              <a:rPr lang="en-US" dirty="0"/>
              <a:t>)</a:t>
            </a:r>
          </a:p>
        </p:txBody>
      </p:sp>
      <p:sp>
        <p:nvSpPr>
          <p:cNvPr id="99" name="TextBox 98"/>
          <p:cNvSpPr txBox="1"/>
          <p:nvPr/>
        </p:nvSpPr>
        <p:spPr>
          <a:xfrm>
            <a:off x="4571999" y="4338352"/>
            <a:ext cx="4474534" cy="369332"/>
          </a:xfrm>
          <a:prstGeom prst="rect">
            <a:avLst/>
          </a:prstGeom>
          <a:noFill/>
          <a:ln w="28575">
            <a:solidFill>
              <a:schemeClr val="accent1">
                <a:shade val="95000"/>
                <a:satMod val="105000"/>
              </a:schemeClr>
            </a:solidFill>
          </a:ln>
        </p:spPr>
        <p:txBody>
          <a:bodyPr wrap="square" rtlCol="0">
            <a:spAutoFit/>
          </a:bodyPr>
          <a:lstStyle/>
          <a:p>
            <a:r>
              <a:rPr lang="en-US" b="1" dirty="0">
                <a:solidFill>
                  <a:srgbClr val="C00000"/>
                </a:solidFill>
              </a:rPr>
              <a:t>Proved: W=U </a:t>
            </a:r>
            <a:r>
              <a:rPr lang="en-US" b="1" dirty="0"/>
              <a:t>x</a:t>
            </a:r>
            <a:r>
              <a:rPr lang="en-US" b="1" dirty="0">
                <a:solidFill>
                  <a:srgbClr val="C00000"/>
                </a:solidFill>
              </a:rPr>
              <a:t> V </a:t>
            </a:r>
            <a:r>
              <a:rPr lang="en-US" b="1" dirty="0"/>
              <a:t>is orthogonal to </a:t>
            </a:r>
            <a:r>
              <a:rPr lang="en-US" b="1" dirty="0">
                <a:solidFill>
                  <a:srgbClr val="C00000"/>
                </a:solidFill>
              </a:rPr>
              <a:t>U </a:t>
            </a:r>
            <a:r>
              <a:rPr lang="en-US" b="1" dirty="0"/>
              <a:t>and to</a:t>
            </a:r>
            <a:r>
              <a:rPr lang="en-US" b="1" dirty="0">
                <a:solidFill>
                  <a:srgbClr val="C00000"/>
                </a:solidFill>
              </a:rPr>
              <a:t> V</a:t>
            </a:r>
            <a:r>
              <a:rPr lang="en-US" b="1" dirty="0"/>
              <a:t> </a:t>
            </a:r>
            <a:endParaRPr lang="en-US" dirty="0"/>
          </a:p>
        </p:txBody>
      </p:sp>
      <p:sp>
        <p:nvSpPr>
          <p:cNvPr id="100" name="TextBox 99"/>
          <p:cNvSpPr txBox="1"/>
          <p:nvPr/>
        </p:nvSpPr>
        <p:spPr>
          <a:xfrm>
            <a:off x="4571999" y="4816352"/>
            <a:ext cx="4318591" cy="369332"/>
          </a:xfrm>
          <a:prstGeom prst="rect">
            <a:avLst/>
          </a:prstGeom>
          <a:noFill/>
          <a:ln w="28575">
            <a:solidFill>
              <a:schemeClr val="accent1">
                <a:shade val="95000"/>
                <a:satMod val="105000"/>
              </a:schemeClr>
            </a:solidFill>
          </a:ln>
        </p:spPr>
        <p:txBody>
          <a:bodyPr wrap="square" rtlCol="0">
            <a:spAutoFit/>
          </a:bodyPr>
          <a:lstStyle/>
          <a:p>
            <a:r>
              <a:rPr lang="en-US" b="1" dirty="0">
                <a:solidFill>
                  <a:srgbClr val="C00000"/>
                </a:solidFill>
              </a:rPr>
              <a:t>Proved: |U </a:t>
            </a:r>
            <a:r>
              <a:rPr lang="en-US" b="1" dirty="0"/>
              <a:t>x</a:t>
            </a:r>
            <a:r>
              <a:rPr lang="en-US" b="1" dirty="0">
                <a:solidFill>
                  <a:srgbClr val="C00000"/>
                </a:solidFill>
              </a:rPr>
              <a:t> V| = |U||V| sin</a:t>
            </a:r>
            <a:endParaRPr lang="en-US" dirty="0"/>
          </a:p>
        </p:txBody>
      </p:sp>
      <p:sp>
        <p:nvSpPr>
          <p:cNvPr id="101" name="Arc 100"/>
          <p:cNvSpPr/>
          <p:nvPr/>
        </p:nvSpPr>
        <p:spPr>
          <a:xfrm>
            <a:off x="1645144" y="4644075"/>
            <a:ext cx="914400" cy="914400"/>
          </a:xfrm>
          <a:prstGeom prst="arc">
            <a:avLst/>
          </a:pr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2" name="TextBox 101"/>
          <p:cNvSpPr txBox="1"/>
          <p:nvPr/>
        </p:nvSpPr>
        <p:spPr>
          <a:xfrm>
            <a:off x="2400300" y="4577774"/>
            <a:ext cx="495300" cy="369332"/>
          </a:xfrm>
          <a:prstGeom prst="rect">
            <a:avLst/>
          </a:prstGeom>
          <a:noFill/>
        </p:spPr>
        <p:txBody>
          <a:bodyPr wrap="square" rtlCol="0">
            <a:spAutoFit/>
          </a:bodyPr>
          <a:lstStyle/>
          <a:p>
            <a:r>
              <a:rPr lang="en-US" b="1" dirty="0">
                <a:solidFill>
                  <a:srgbClr val="0070C0"/>
                </a:solidFill>
                <a:latin typeface="GreekC" panose="00000400000000000000" pitchFamily="2" charset="0"/>
                <a:cs typeface="GreekC" panose="00000400000000000000" pitchFamily="2" charset="0"/>
              </a:rPr>
              <a:t>Ѳ</a:t>
            </a:r>
          </a:p>
        </p:txBody>
      </p:sp>
      <p:sp>
        <p:nvSpPr>
          <p:cNvPr id="103" name="TextBox 102"/>
          <p:cNvSpPr txBox="1"/>
          <p:nvPr/>
        </p:nvSpPr>
        <p:spPr>
          <a:xfrm>
            <a:off x="7377596" y="4813511"/>
            <a:ext cx="495300" cy="369332"/>
          </a:xfrm>
          <a:prstGeom prst="rect">
            <a:avLst/>
          </a:prstGeom>
          <a:noFill/>
        </p:spPr>
        <p:txBody>
          <a:bodyPr wrap="square" rtlCol="0">
            <a:spAutoFit/>
          </a:bodyPr>
          <a:lstStyle/>
          <a:p>
            <a:r>
              <a:rPr lang="en-US" b="1" dirty="0">
                <a:solidFill>
                  <a:srgbClr val="0070C0"/>
                </a:solidFill>
                <a:latin typeface="GreekC" panose="00000400000000000000" pitchFamily="2" charset="0"/>
                <a:cs typeface="GreekC" panose="00000400000000000000" pitchFamily="2" charset="0"/>
              </a:rPr>
              <a:t>Ѳ</a:t>
            </a:r>
          </a:p>
        </p:txBody>
      </p:sp>
      <p:sp>
        <p:nvSpPr>
          <p:cNvPr id="104" name="TextBox 103"/>
          <p:cNvSpPr txBox="1"/>
          <p:nvPr/>
        </p:nvSpPr>
        <p:spPr>
          <a:xfrm>
            <a:off x="4562474" y="5345668"/>
            <a:ext cx="4318591" cy="369332"/>
          </a:xfrm>
          <a:prstGeom prst="rect">
            <a:avLst/>
          </a:prstGeom>
          <a:noFill/>
          <a:ln w="28575">
            <a:solidFill>
              <a:schemeClr val="accent1">
                <a:shade val="95000"/>
                <a:satMod val="105000"/>
              </a:schemeClr>
            </a:solidFill>
          </a:ln>
        </p:spPr>
        <p:txBody>
          <a:bodyPr wrap="square" rtlCol="0">
            <a:spAutoFit/>
          </a:bodyPr>
          <a:lstStyle/>
          <a:p>
            <a:r>
              <a:rPr lang="en-US" b="1" dirty="0">
                <a:solidFill>
                  <a:srgbClr val="C00000"/>
                </a:solidFill>
              </a:rPr>
              <a:t>Proved: |U </a:t>
            </a:r>
            <a:r>
              <a:rPr lang="en-US" b="1" dirty="0"/>
              <a:t>x</a:t>
            </a:r>
            <a:r>
              <a:rPr lang="en-US" b="1" dirty="0">
                <a:solidFill>
                  <a:srgbClr val="C00000"/>
                </a:solidFill>
              </a:rPr>
              <a:t> V| = </a:t>
            </a:r>
            <a:r>
              <a:rPr lang="en-US" b="1" dirty="0"/>
              <a:t>area of parallelogram </a:t>
            </a:r>
            <a:endParaRPr lang="en-US" dirty="0"/>
          </a:p>
        </p:txBody>
      </p:sp>
      <p:cxnSp>
        <p:nvCxnSpPr>
          <p:cNvPr id="105" name="Straight Arrow Connector 104"/>
          <p:cNvCxnSpPr/>
          <p:nvPr/>
        </p:nvCxnSpPr>
        <p:spPr>
          <a:xfrm flipV="1">
            <a:off x="2459666" y="3733220"/>
            <a:ext cx="1600200" cy="316860"/>
          </a:xfrm>
          <a:prstGeom prst="straightConnector1">
            <a:avLst/>
          </a:prstGeom>
          <a:ln w="3810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flipV="1">
            <a:off x="3285213" y="3745775"/>
            <a:ext cx="717981" cy="1245632"/>
          </a:xfrm>
          <a:prstGeom prst="straightConnector1">
            <a:avLst/>
          </a:prstGeom>
          <a:ln w="3810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07" name="Freeform 106"/>
          <p:cNvSpPr/>
          <p:nvPr/>
        </p:nvSpPr>
        <p:spPr>
          <a:xfrm>
            <a:off x="1766404" y="3778238"/>
            <a:ext cx="2222205" cy="1477925"/>
          </a:xfrm>
          <a:custGeom>
            <a:avLst/>
            <a:gdLst>
              <a:gd name="connsiteX0" fmla="*/ 0 w 2222205"/>
              <a:gd name="connsiteY0" fmla="*/ 1477925 h 1477925"/>
              <a:gd name="connsiteX1" fmla="*/ 1531089 w 2222205"/>
              <a:gd name="connsiteY1" fmla="*/ 1169581 h 1477925"/>
              <a:gd name="connsiteX2" fmla="*/ 2222205 w 2222205"/>
              <a:gd name="connsiteY2" fmla="*/ 0 h 1477925"/>
              <a:gd name="connsiteX3" fmla="*/ 627321 w 2222205"/>
              <a:gd name="connsiteY3" fmla="*/ 308344 h 1477925"/>
              <a:gd name="connsiteX4" fmla="*/ 0 w 2222205"/>
              <a:gd name="connsiteY4" fmla="*/ 1477925 h 147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2205" h="1477925">
                <a:moveTo>
                  <a:pt x="0" y="1477925"/>
                </a:moveTo>
                <a:lnTo>
                  <a:pt x="1531089" y="1169581"/>
                </a:lnTo>
                <a:lnTo>
                  <a:pt x="2222205" y="0"/>
                </a:lnTo>
                <a:lnTo>
                  <a:pt x="627321" y="308344"/>
                </a:lnTo>
                <a:lnTo>
                  <a:pt x="0" y="1477925"/>
                </a:lnTo>
                <a:close/>
              </a:path>
            </a:pathLst>
          </a:custGeom>
          <a:solidFill>
            <a:schemeClr val="accent1">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p:cNvSpPr txBox="1"/>
          <p:nvPr/>
        </p:nvSpPr>
        <p:spPr>
          <a:xfrm>
            <a:off x="88602" y="580310"/>
            <a:ext cx="2167268" cy="400110"/>
          </a:xfrm>
          <a:prstGeom prst="rect">
            <a:avLst/>
          </a:prstGeom>
          <a:noFill/>
        </p:spPr>
        <p:txBody>
          <a:bodyPr wrap="square" rtlCol="0">
            <a:spAutoFit/>
          </a:bodyPr>
          <a:lstStyle/>
          <a:p>
            <a:r>
              <a:rPr lang="en-US" sz="2000" b="1" dirty="0">
                <a:solidFill>
                  <a:srgbClr val="0070C0"/>
                </a:solidFill>
              </a:rPr>
              <a:t>Dot product</a:t>
            </a:r>
          </a:p>
        </p:txBody>
      </p:sp>
      <p:sp>
        <p:nvSpPr>
          <p:cNvPr id="109" name="TextBox 108"/>
          <p:cNvSpPr txBox="1"/>
          <p:nvPr/>
        </p:nvSpPr>
        <p:spPr>
          <a:xfrm>
            <a:off x="152400" y="2870596"/>
            <a:ext cx="2167268" cy="400110"/>
          </a:xfrm>
          <a:prstGeom prst="rect">
            <a:avLst/>
          </a:prstGeom>
          <a:noFill/>
        </p:spPr>
        <p:txBody>
          <a:bodyPr wrap="square" rtlCol="0">
            <a:spAutoFit/>
          </a:bodyPr>
          <a:lstStyle/>
          <a:p>
            <a:r>
              <a:rPr lang="en-US" sz="2000" b="1" dirty="0">
                <a:solidFill>
                  <a:srgbClr val="0070C0"/>
                </a:solidFill>
              </a:rPr>
              <a:t>Cross product</a:t>
            </a:r>
          </a:p>
        </p:txBody>
      </p:sp>
      <p:cxnSp>
        <p:nvCxnSpPr>
          <p:cNvPr id="7" name="Straight Connector 6"/>
          <p:cNvCxnSpPr/>
          <p:nvPr/>
        </p:nvCxnSpPr>
        <p:spPr>
          <a:xfrm>
            <a:off x="152400" y="2870596"/>
            <a:ext cx="8830335" cy="25004"/>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509CCBE7-1F89-4D7C-A8C8-5C22759E38F4}"/>
              </a:ext>
            </a:extLst>
          </p:cNvPr>
          <p:cNvSpPr txBox="1"/>
          <p:nvPr/>
        </p:nvSpPr>
        <p:spPr>
          <a:xfrm>
            <a:off x="7429500" y="1600200"/>
            <a:ext cx="495300" cy="406265"/>
          </a:xfrm>
          <a:prstGeom prst="rect">
            <a:avLst/>
          </a:prstGeom>
          <a:noFill/>
        </p:spPr>
        <p:txBody>
          <a:bodyPr wrap="square" rtlCol="0">
            <a:spAutoFit/>
          </a:bodyPr>
          <a:lstStyle/>
          <a:p>
            <a:r>
              <a:rPr lang="en-US" b="1" dirty="0">
                <a:solidFill>
                  <a:schemeClr val="accent3">
                    <a:lumMod val="50000"/>
                  </a:schemeClr>
                </a:solidFill>
                <a:latin typeface="GreekC" panose="00000400000000000000" pitchFamily="2" charset="0"/>
                <a:cs typeface="GreekC" panose="00000400000000000000" pitchFamily="2" charset="0"/>
              </a:rPr>
              <a:t>Ѳ</a:t>
            </a:r>
          </a:p>
        </p:txBody>
      </p:sp>
    </p:spTree>
    <p:extLst>
      <p:ext uri="{BB962C8B-B14F-4D97-AF65-F5344CB8AC3E}">
        <p14:creationId xmlns:p14="http://schemas.microsoft.com/office/powerpoint/2010/main" val="287092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8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9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9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0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86"/>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8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8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8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7"/>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83"/>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93"/>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67"/>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89"/>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92"/>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97"/>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98"/>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95"/>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96"/>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99"/>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101"/>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102"/>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103"/>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100"/>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104"/>
                                        </p:tgtEl>
                                        <p:attrNameLst>
                                          <p:attrName>style.visibility</p:attrName>
                                        </p:attrNameLst>
                                      </p:cBhvr>
                                      <p:to>
                                        <p:strVal val="visible"/>
                                      </p:to>
                                    </p:set>
                                  </p:childTnLst>
                                </p:cTn>
                              </p:par>
                              <p:par>
                                <p:cTn id="111" presetID="1" presetClass="entr" presetSubtype="0" fill="hold" nodeType="withEffect">
                                  <p:stCondLst>
                                    <p:cond delay="0"/>
                                  </p:stCondLst>
                                  <p:childTnLst>
                                    <p:set>
                                      <p:cBhvr>
                                        <p:cTn id="112" dur="1" fill="hold">
                                          <p:stCondLst>
                                            <p:cond delay="0"/>
                                          </p:stCondLst>
                                        </p:cTn>
                                        <p:tgtEl>
                                          <p:spTgt spid="105"/>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106"/>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1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7" grpId="0"/>
      <p:bldP spid="68" grpId="0"/>
      <p:bldP spid="72" grpId="0"/>
      <p:bldP spid="73" grpId="0"/>
      <p:bldP spid="75" grpId="0" animBg="1"/>
      <p:bldP spid="76" grpId="0"/>
      <p:bldP spid="79" grpId="0" animBg="1"/>
      <p:bldP spid="80" grpId="0" animBg="1"/>
      <p:bldP spid="81" grpId="0"/>
      <p:bldP spid="83" grpId="0"/>
      <p:bldP spid="84" grpId="0"/>
      <p:bldP spid="87" grpId="0"/>
      <p:bldP spid="88" grpId="0"/>
      <p:bldP spid="90" grpId="0" animBg="1"/>
      <p:bldP spid="91" grpId="0" animBg="1"/>
      <p:bldP spid="93" grpId="0"/>
      <p:bldP spid="94" grpId="0"/>
      <p:bldP spid="96" grpId="0"/>
      <p:bldP spid="97" grpId="0" animBg="1"/>
      <p:bldP spid="98" grpId="0" animBg="1"/>
      <p:bldP spid="99" grpId="0" animBg="1"/>
      <p:bldP spid="100" grpId="0" animBg="1"/>
      <p:bldP spid="101" grpId="0" animBg="1"/>
      <p:bldP spid="102" grpId="0"/>
      <p:bldP spid="103" grpId="0"/>
      <p:bldP spid="104" grpId="0" animBg="1"/>
      <p:bldP spid="107" grpId="0" animBg="1"/>
      <p:bldP spid="108" grpId="0"/>
      <p:bldP spid="109" grpId="0"/>
      <p:bldP spid="4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525" y="6128861"/>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9" name="TextBox 48"/>
          <p:cNvSpPr txBox="1"/>
          <p:nvPr/>
        </p:nvSpPr>
        <p:spPr>
          <a:xfrm>
            <a:off x="-1192"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50" name="TextBox 49"/>
          <p:cNvSpPr txBox="1"/>
          <p:nvPr/>
        </p:nvSpPr>
        <p:spPr>
          <a:xfrm>
            <a:off x="-38100" y="352425"/>
            <a:ext cx="4953000" cy="954107"/>
          </a:xfrm>
          <a:prstGeom prst="rect">
            <a:avLst/>
          </a:prstGeom>
          <a:noFill/>
        </p:spPr>
        <p:txBody>
          <a:bodyPr wrap="square" rtlCol="0">
            <a:spAutoFit/>
          </a:bodyPr>
          <a:lstStyle/>
          <a:p>
            <a:r>
              <a:rPr lang="en-US" sz="2800" b="1" dirty="0">
                <a:solidFill>
                  <a:srgbClr val="0070C0"/>
                </a:solidFill>
              </a:rPr>
              <a:t>Defining planes</a:t>
            </a:r>
          </a:p>
          <a:p>
            <a:r>
              <a:rPr lang="en-US" sz="2800" b="1" dirty="0">
                <a:solidFill>
                  <a:srgbClr val="0070C0"/>
                </a:solidFill>
              </a:rPr>
              <a:t> using vectors</a:t>
            </a:r>
          </a:p>
        </p:txBody>
      </p:sp>
      <p:sp>
        <p:nvSpPr>
          <p:cNvPr id="51" name="TextBox 50"/>
          <p:cNvSpPr txBox="1"/>
          <p:nvPr/>
        </p:nvSpPr>
        <p:spPr>
          <a:xfrm>
            <a:off x="245504" y="3164673"/>
            <a:ext cx="1482286" cy="381000"/>
          </a:xfrm>
          <a:prstGeom prst="rect">
            <a:avLst/>
          </a:prstGeom>
          <a:noFill/>
        </p:spPr>
        <p:txBody>
          <a:bodyPr wrap="square" rtlCol="0">
            <a:spAutoFit/>
          </a:bodyPr>
          <a:lstStyle/>
          <a:p>
            <a:r>
              <a:rPr lang="en-US" dirty="0">
                <a:solidFill>
                  <a:srgbClr val="C00000"/>
                </a:solidFill>
              </a:rPr>
              <a:t>P=(</a:t>
            </a:r>
            <a:r>
              <a:rPr lang="en-US" dirty="0" err="1">
                <a:solidFill>
                  <a:srgbClr val="C00000"/>
                </a:solidFill>
              </a:rPr>
              <a:t>x</a:t>
            </a:r>
            <a:r>
              <a:rPr lang="en-US" baseline="-25000" dirty="0" err="1">
                <a:solidFill>
                  <a:srgbClr val="C00000"/>
                </a:solidFill>
              </a:rPr>
              <a:t>o</a:t>
            </a:r>
            <a:r>
              <a:rPr lang="en-US" dirty="0" err="1">
                <a:solidFill>
                  <a:srgbClr val="C00000"/>
                </a:solidFill>
              </a:rPr>
              <a:t>,y</a:t>
            </a:r>
            <a:r>
              <a:rPr lang="en-US" baseline="-25000" dirty="0" err="1">
                <a:solidFill>
                  <a:srgbClr val="C00000"/>
                </a:solidFill>
              </a:rPr>
              <a:t>o</a:t>
            </a:r>
            <a:r>
              <a:rPr lang="en-US" dirty="0" err="1">
                <a:solidFill>
                  <a:srgbClr val="C00000"/>
                </a:solidFill>
              </a:rPr>
              <a:t>,z</a:t>
            </a:r>
            <a:r>
              <a:rPr lang="en-US" baseline="-25000" dirty="0" err="1">
                <a:solidFill>
                  <a:srgbClr val="C00000"/>
                </a:solidFill>
              </a:rPr>
              <a:t>o</a:t>
            </a:r>
            <a:r>
              <a:rPr lang="en-US" dirty="0">
                <a:solidFill>
                  <a:srgbClr val="C00000"/>
                </a:solidFill>
              </a:rPr>
              <a:t>)</a:t>
            </a:r>
          </a:p>
        </p:txBody>
      </p:sp>
      <p:sp>
        <p:nvSpPr>
          <p:cNvPr id="52" name="Parallelogram 51"/>
          <p:cNvSpPr/>
          <p:nvPr/>
        </p:nvSpPr>
        <p:spPr>
          <a:xfrm flipH="1">
            <a:off x="17720" y="2499105"/>
            <a:ext cx="3276600" cy="1981199"/>
          </a:xfrm>
          <a:prstGeom prst="parallelogram">
            <a:avLst/>
          </a:prstGeom>
          <a:solidFill>
            <a:schemeClr val="accent1">
              <a:alpha val="3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Arrow Connector 52"/>
          <p:cNvCxnSpPr/>
          <p:nvPr/>
        </p:nvCxnSpPr>
        <p:spPr>
          <a:xfrm flipV="1">
            <a:off x="1470835" y="2227237"/>
            <a:ext cx="450114" cy="135033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1066800" y="1818620"/>
            <a:ext cx="2775985" cy="369332"/>
          </a:xfrm>
          <a:prstGeom prst="rect">
            <a:avLst/>
          </a:prstGeom>
          <a:noFill/>
        </p:spPr>
        <p:txBody>
          <a:bodyPr wrap="square" rtlCol="0">
            <a:spAutoFit/>
          </a:bodyPr>
          <a:lstStyle/>
          <a:p>
            <a:r>
              <a:rPr lang="en-US" dirty="0">
                <a:solidFill>
                  <a:srgbClr val="C00000"/>
                </a:solidFill>
              </a:rPr>
              <a:t>N </a:t>
            </a:r>
            <a:r>
              <a:rPr lang="en-US" dirty="0"/>
              <a:t>= (</a:t>
            </a:r>
            <a:r>
              <a:rPr lang="en-US" b="1" dirty="0" err="1">
                <a:solidFill>
                  <a:srgbClr val="C00000"/>
                </a:solidFill>
              </a:rPr>
              <a:t>a</a:t>
            </a:r>
            <a:r>
              <a:rPr lang="en-US" dirty="0" err="1"/>
              <a:t>,</a:t>
            </a:r>
            <a:r>
              <a:rPr lang="en-US" b="1" dirty="0" err="1">
                <a:solidFill>
                  <a:srgbClr val="C00000"/>
                </a:solidFill>
              </a:rPr>
              <a:t>b</a:t>
            </a:r>
            <a:r>
              <a:rPr lang="en-US" dirty="0" err="1"/>
              <a:t>,</a:t>
            </a:r>
            <a:r>
              <a:rPr lang="en-US" b="1" dirty="0" err="1">
                <a:solidFill>
                  <a:srgbClr val="C00000"/>
                </a:solidFill>
              </a:rPr>
              <a:t>c</a:t>
            </a:r>
            <a:r>
              <a:rPr lang="en-US" dirty="0"/>
              <a:t>) normal vector</a:t>
            </a:r>
          </a:p>
        </p:txBody>
      </p:sp>
      <p:sp>
        <p:nvSpPr>
          <p:cNvPr id="55" name="TextBox 54"/>
          <p:cNvSpPr txBox="1"/>
          <p:nvPr/>
        </p:nvSpPr>
        <p:spPr>
          <a:xfrm>
            <a:off x="3886200" y="381000"/>
            <a:ext cx="4800600" cy="646331"/>
          </a:xfrm>
          <a:prstGeom prst="rect">
            <a:avLst/>
          </a:prstGeom>
          <a:noFill/>
          <a:ln w="28575">
            <a:solidFill>
              <a:schemeClr val="accent1">
                <a:shade val="95000"/>
                <a:satMod val="105000"/>
              </a:schemeClr>
            </a:solidFill>
          </a:ln>
        </p:spPr>
        <p:txBody>
          <a:bodyPr wrap="square" rtlCol="0">
            <a:spAutoFit/>
          </a:bodyPr>
          <a:lstStyle/>
          <a:p>
            <a:r>
              <a:rPr lang="en-US" dirty="0"/>
              <a:t>A plane is completely described if you are given a point  P=(x</a:t>
            </a:r>
            <a:r>
              <a:rPr lang="en-US" baseline="-25000" dirty="0"/>
              <a:t>0</a:t>
            </a:r>
            <a:r>
              <a:rPr lang="en-US" dirty="0"/>
              <a:t>,y</a:t>
            </a:r>
            <a:r>
              <a:rPr lang="en-US" baseline="-25000" dirty="0"/>
              <a:t>0</a:t>
            </a:r>
            <a:r>
              <a:rPr lang="en-US" dirty="0"/>
              <a:t>,z</a:t>
            </a:r>
            <a:r>
              <a:rPr lang="en-US" baseline="-25000" dirty="0"/>
              <a:t>0</a:t>
            </a:r>
            <a:r>
              <a:rPr lang="en-US" dirty="0"/>
              <a:t>) and normal vector </a:t>
            </a:r>
            <a:r>
              <a:rPr lang="en-US" dirty="0">
                <a:solidFill>
                  <a:srgbClr val="C00000"/>
                </a:solidFill>
              </a:rPr>
              <a:t>N</a:t>
            </a:r>
            <a:r>
              <a:rPr lang="en-US" dirty="0"/>
              <a:t> </a:t>
            </a:r>
          </a:p>
        </p:txBody>
      </p:sp>
      <p:sp>
        <p:nvSpPr>
          <p:cNvPr id="56" name="TextBox 55"/>
          <p:cNvSpPr txBox="1"/>
          <p:nvPr/>
        </p:nvSpPr>
        <p:spPr>
          <a:xfrm>
            <a:off x="3886200" y="1297156"/>
            <a:ext cx="5105400" cy="646331"/>
          </a:xfrm>
          <a:prstGeom prst="rect">
            <a:avLst/>
          </a:prstGeom>
          <a:noFill/>
          <a:ln w="28575">
            <a:solidFill>
              <a:schemeClr val="accent1">
                <a:shade val="95000"/>
                <a:satMod val="105000"/>
              </a:schemeClr>
            </a:solidFill>
          </a:ln>
        </p:spPr>
        <p:txBody>
          <a:bodyPr wrap="square" rtlCol="0">
            <a:spAutoFit/>
          </a:bodyPr>
          <a:lstStyle/>
          <a:p>
            <a:r>
              <a:rPr lang="en-US" dirty="0"/>
              <a:t>For any point (</a:t>
            </a:r>
            <a:r>
              <a:rPr lang="en-US" dirty="0" err="1"/>
              <a:t>x,y,z</a:t>
            </a:r>
            <a:r>
              <a:rPr lang="en-US" dirty="0"/>
              <a:t>) in the plane,  the vector that connects (</a:t>
            </a:r>
            <a:r>
              <a:rPr lang="en-US" dirty="0" err="1"/>
              <a:t>x,y,z</a:t>
            </a:r>
            <a:r>
              <a:rPr lang="en-US" dirty="0"/>
              <a:t>) to P is given by  </a:t>
            </a:r>
            <a:r>
              <a:rPr lang="en-US" b="1" dirty="0">
                <a:solidFill>
                  <a:srgbClr val="C00000"/>
                </a:solidFill>
              </a:rPr>
              <a:t>V</a:t>
            </a:r>
            <a:r>
              <a:rPr lang="en-US" dirty="0"/>
              <a:t> = (x-x</a:t>
            </a:r>
            <a:r>
              <a:rPr lang="en-US" baseline="-25000" dirty="0"/>
              <a:t>0</a:t>
            </a:r>
            <a:r>
              <a:rPr lang="en-US" dirty="0"/>
              <a:t>,y-y</a:t>
            </a:r>
            <a:r>
              <a:rPr lang="en-US" baseline="-25000" dirty="0"/>
              <a:t>0</a:t>
            </a:r>
            <a:r>
              <a:rPr lang="en-US" dirty="0"/>
              <a:t>,z-z</a:t>
            </a:r>
            <a:r>
              <a:rPr lang="en-US" baseline="-25000" dirty="0"/>
              <a:t>0</a:t>
            </a:r>
            <a:r>
              <a:rPr lang="en-US" dirty="0"/>
              <a:t>)  </a:t>
            </a:r>
          </a:p>
        </p:txBody>
      </p:sp>
      <p:sp>
        <p:nvSpPr>
          <p:cNvPr id="57" name="TextBox 56"/>
          <p:cNvSpPr txBox="1"/>
          <p:nvPr/>
        </p:nvSpPr>
        <p:spPr>
          <a:xfrm>
            <a:off x="3886200" y="2213312"/>
            <a:ext cx="5105400" cy="923330"/>
          </a:xfrm>
          <a:prstGeom prst="rect">
            <a:avLst/>
          </a:prstGeom>
          <a:noFill/>
          <a:ln w="28575">
            <a:solidFill>
              <a:schemeClr val="accent1">
                <a:shade val="95000"/>
                <a:satMod val="105000"/>
              </a:schemeClr>
            </a:solidFill>
          </a:ln>
        </p:spPr>
        <p:txBody>
          <a:bodyPr wrap="square" rtlCol="0">
            <a:spAutoFit/>
          </a:bodyPr>
          <a:lstStyle/>
          <a:p>
            <a:r>
              <a:rPr lang="en-US" dirty="0"/>
              <a:t>We can write an equation for any point (</a:t>
            </a:r>
            <a:r>
              <a:rPr lang="en-US" dirty="0" err="1"/>
              <a:t>x,y,z</a:t>
            </a:r>
            <a:r>
              <a:rPr lang="en-US" dirty="0"/>
              <a:t>) in the plane by realizing that any such vector  </a:t>
            </a:r>
            <a:r>
              <a:rPr lang="en-US" b="1" dirty="0">
                <a:solidFill>
                  <a:srgbClr val="C00000"/>
                </a:solidFill>
              </a:rPr>
              <a:t>V</a:t>
            </a:r>
            <a:r>
              <a:rPr lang="en-US" dirty="0"/>
              <a:t> in the plane must be orthogonal to </a:t>
            </a:r>
            <a:r>
              <a:rPr lang="en-US" b="1" dirty="0">
                <a:solidFill>
                  <a:srgbClr val="C00000"/>
                </a:solidFill>
              </a:rPr>
              <a:t>N</a:t>
            </a:r>
            <a:r>
              <a:rPr lang="en-US" dirty="0"/>
              <a:t>: that is,  </a:t>
            </a:r>
            <a:r>
              <a:rPr lang="en-US" b="1" dirty="0">
                <a:solidFill>
                  <a:srgbClr val="C00000"/>
                </a:solidFill>
              </a:rPr>
              <a:t>N </a:t>
            </a:r>
            <a:r>
              <a:rPr lang="en-US" dirty="0"/>
              <a:t>dot </a:t>
            </a:r>
            <a:r>
              <a:rPr lang="en-US" b="1" dirty="0">
                <a:solidFill>
                  <a:srgbClr val="C00000"/>
                </a:solidFill>
              </a:rPr>
              <a:t>V</a:t>
            </a:r>
            <a:r>
              <a:rPr lang="en-US" dirty="0"/>
              <a:t> = 0 </a:t>
            </a:r>
          </a:p>
        </p:txBody>
      </p:sp>
      <p:sp>
        <p:nvSpPr>
          <p:cNvPr id="58" name="TextBox 57"/>
          <p:cNvSpPr txBox="1"/>
          <p:nvPr/>
        </p:nvSpPr>
        <p:spPr>
          <a:xfrm>
            <a:off x="2227517" y="4110972"/>
            <a:ext cx="990600" cy="369332"/>
          </a:xfrm>
          <a:prstGeom prst="rect">
            <a:avLst/>
          </a:prstGeom>
          <a:noFill/>
        </p:spPr>
        <p:txBody>
          <a:bodyPr wrap="square" rtlCol="0">
            <a:spAutoFit/>
          </a:bodyPr>
          <a:lstStyle/>
          <a:p>
            <a:r>
              <a:rPr lang="en-US" dirty="0"/>
              <a:t>(</a:t>
            </a:r>
            <a:r>
              <a:rPr lang="en-US" dirty="0" err="1"/>
              <a:t>x,y,z</a:t>
            </a:r>
            <a:r>
              <a:rPr lang="en-US" dirty="0"/>
              <a:t>)</a:t>
            </a:r>
          </a:p>
        </p:txBody>
      </p:sp>
      <p:sp>
        <p:nvSpPr>
          <p:cNvPr id="59" name="Oval 58"/>
          <p:cNvSpPr/>
          <p:nvPr/>
        </p:nvSpPr>
        <p:spPr>
          <a:xfrm>
            <a:off x="2156635" y="4102108"/>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Arrow Connector 59"/>
          <p:cNvCxnSpPr/>
          <p:nvPr/>
        </p:nvCxnSpPr>
        <p:spPr>
          <a:xfrm>
            <a:off x="1420859" y="3606240"/>
            <a:ext cx="815882" cy="560701"/>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1" name="Oval 60"/>
          <p:cNvSpPr/>
          <p:nvPr/>
        </p:nvSpPr>
        <p:spPr>
          <a:xfrm>
            <a:off x="1371600" y="3545673"/>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2" name="Straight Connector 61"/>
          <p:cNvCxnSpPr/>
          <p:nvPr/>
        </p:nvCxnSpPr>
        <p:spPr>
          <a:xfrm>
            <a:off x="1600200" y="3236041"/>
            <a:ext cx="381000" cy="244871"/>
          </a:xfrm>
          <a:prstGeom prst="line">
            <a:avLst/>
          </a:prstGeom>
          <a:ln w="317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H="1">
            <a:off x="1828800" y="3473179"/>
            <a:ext cx="163030" cy="409193"/>
          </a:xfrm>
          <a:prstGeom prst="line">
            <a:avLst/>
          </a:prstGeom>
          <a:ln w="31750">
            <a:solidFill>
              <a:schemeClr val="tx2"/>
            </a:solidFill>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3886200" y="3406467"/>
            <a:ext cx="4876800" cy="1200329"/>
          </a:xfrm>
          <a:prstGeom prst="rect">
            <a:avLst/>
          </a:prstGeom>
          <a:noFill/>
          <a:ln w="28575">
            <a:solidFill>
              <a:schemeClr val="accent1">
                <a:shade val="95000"/>
                <a:satMod val="105000"/>
              </a:schemeClr>
            </a:solidFill>
          </a:ln>
        </p:spPr>
        <p:txBody>
          <a:bodyPr wrap="square" rtlCol="0">
            <a:spAutoFit/>
          </a:bodyPr>
          <a:lstStyle/>
          <a:p>
            <a:r>
              <a:rPr lang="en-US" dirty="0"/>
              <a:t>So any point (</a:t>
            </a:r>
            <a:r>
              <a:rPr lang="en-US" dirty="0" err="1"/>
              <a:t>x,y,z</a:t>
            </a:r>
            <a:r>
              <a:rPr lang="en-US" dirty="0"/>
              <a:t>) in the plane must satisfy </a:t>
            </a:r>
          </a:p>
          <a:p>
            <a:r>
              <a:rPr lang="en-US" dirty="0"/>
              <a:t> </a:t>
            </a:r>
            <a:r>
              <a:rPr lang="en-US" b="1" dirty="0">
                <a:solidFill>
                  <a:srgbClr val="C00000"/>
                </a:solidFill>
              </a:rPr>
              <a:t>N </a:t>
            </a:r>
            <a:r>
              <a:rPr lang="en-US" dirty="0"/>
              <a:t>dot </a:t>
            </a:r>
            <a:r>
              <a:rPr lang="en-US" b="1" dirty="0">
                <a:solidFill>
                  <a:srgbClr val="C00000"/>
                </a:solidFill>
              </a:rPr>
              <a:t>V</a:t>
            </a:r>
            <a:r>
              <a:rPr lang="en-US" dirty="0"/>
              <a:t> = 0: which is the same as </a:t>
            </a:r>
          </a:p>
          <a:p>
            <a:r>
              <a:rPr lang="en-US" dirty="0"/>
              <a:t> (</a:t>
            </a:r>
            <a:r>
              <a:rPr lang="en-US" dirty="0" err="1"/>
              <a:t>a,b,c</a:t>
            </a:r>
            <a:r>
              <a:rPr lang="en-US" dirty="0"/>
              <a:t>) dot (x-x</a:t>
            </a:r>
            <a:r>
              <a:rPr lang="en-US" baseline="-25000" dirty="0"/>
              <a:t>0</a:t>
            </a:r>
            <a:r>
              <a:rPr lang="en-US" dirty="0"/>
              <a:t>,y-y</a:t>
            </a:r>
            <a:r>
              <a:rPr lang="en-US" baseline="-25000" dirty="0"/>
              <a:t>0</a:t>
            </a:r>
            <a:r>
              <a:rPr lang="en-US" dirty="0"/>
              <a:t>,z-z</a:t>
            </a:r>
            <a:r>
              <a:rPr lang="en-US" baseline="-25000" dirty="0"/>
              <a:t>0</a:t>
            </a:r>
            <a:r>
              <a:rPr lang="en-US" dirty="0"/>
              <a:t>)  = 0  which becomes</a:t>
            </a:r>
          </a:p>
          <a:p>
            <a:r>
              <a:rPr lang="en-US" dirty="0"/>
              <a:t>                   a(x-x</a:t>
            </a:r>
            <a:r>
              <a:rPr lang="en-US" baseline="-25000" dirty="0"/>
              <a:t>0</a:t>
            </a:r>
            <a:r>
              <a:rPr lang="en-US" dirty="0"/>
              <a:t>) + b(y-y</a:t>
            </a:r>
            <a:r>
              <a:rPr lang="en-US" baseline="-25000" dirty="0"/>
              <a:t>0</a:t>
            </a:r>
            <a:r>
              <a:rPr lang="en-US" dirty="0"/>
              <a:t>) + c(z-z</a:t>
            </a:r>
            <a:r>
              <a:rPr lang="en-US" baseline="-25000" dirty="0"/>
              <a:t>0</a:t>
            </a:r>
            <a:r>
              <a:rPr lang="en-US" dirty="0"/>
              <a:t>) = 0 </a:t>
            </a:r>
          </a:p>
        </p:txBody>
      </p:sp>
      <p:sp>
        <p:nvSpPr>
          <p:cNvPr id="78" name="TextBox 77"/>
          <p:cNvSpPr txBox="1"/>
          <p:nvPr/>
        </p:nvSpPr>
        <p:spPr>
          <a:xfrm>
            <a:off x="1828800" y="3565904"/>
            <a:ext cx="2133600" cy="646331"/>
          </a:xfrm>
          <a:prstGeom prst="rect">
            <a:avLst/>
          </a:prstGeom>
          <a:noFill/>
        </p:spPr>
        <p:txBody>
          <a:bodyPr wrap="square" rtlCol="0">
            <a:spAutoFit/>
          </a:bodyPr>
          <a:lstStyle/>
          <a:p>
            <a:r>
              <a:rPr lang="en-US" b="1" dirty="0">
                <a:solidFill>
                  <a:srgbClr val="C00000"/>
                </a:solidFill>
              </a:rPr>
              <a:t>V</a:t>
            </a:r>
            <a:r>
              <a:rPr lang="en-US" dirty="0"/>
              <a:t> = (x-x</a:t>
            </a:r>
            <a:r>
              <a:rPr lang="en-US" baseline="-25000" dirty="0"/>
              <a:t>0</a:t>
            </a:r>
            <a:r>
              <a:rPr lang="en-US" dirty="0"/>
              <a:t>,y-y</a:t>
            </a:r>
            <a:r>
              <a:rPr lang="en-US" baseline="-25000" dirty="0"/>
              <a:t>0</a:t>
            </a:r>
            <a:r>
              <a:rPr lang="en-US" dirty="0"/>
              <a:t>,z-z</a:t>
            </a:r>
            <a:r>
              <a:rPr lang="en-US" baseline="-25000" dirty="0"/>
              <a:t>0</a:t>
            </a:r>
            <a:r>
              <a:rPr lang="en-US" dirty="0"/>
              <a:t>)  </a:t>
            </a:r>
          </a:p>
          <a:p>
            <a:endParaRPr lang="en-US" b="1" dirty="0">
              <a:solidFill>
                <a:srgbClr val="C00000"/>
              </a:solidFill>
            </a:endParaRPr>
          </a:p>
        </p:txBody>
      </p:sp>
      <p:sp>
        <p:nvSpPr>
          <p:cNvPr id="110" name="TextBox 109"/>
          <p:cNvSpPr txBox="1"/>
          <p:nvPr/>
        </p:nvSpPr>
        <p:spPr>
          <a:xfrm>
            <a:off x="3886200" y="4876621"/>
            <a:ext cx="4876800" cy="1200329"/>
          </a:xfrm>
          <a:prstGeom prst="rect">
            <a:avLst/>
          </a:prstGeom>
          <a:noFill/>
          <a:ln w="28575">
            <a:solidFill>
              <a:schemeClr val="accent1">
                <a:shade val="95000"/>
                <a:satMod val="105000"/>
              </a:schemeClr>
            </a:solidFill>
          </a:ln>
        </p:spPr>
        <p:txBody>
          <a:bodyPr wrap="square" rtlCol="0">
            <a:spAutoFit/>
          </a:bodyPr>
          <a:lstStyle/>
          <a:p>
            <a:r>
              <a:rPr lang="en-US" dirty="0"/>
              <a:t>If we are not given a normal vector N , but instead have three points P, Q, and R in the plane, we can find a normal vector N by taking the cross product </a:t>
            </a:r>
          </a:p>
          <a:p>
            <a:r>
              <a:rPr lang="en-US" dirty="0"/>
              <a:t>                               N = (Q-P) x (R-P)</a:t>
            </a:r>
          </a:p>
        </p:txBody>
      </p:sp>
      <p:sp>
        <p:nvSpPr>
          <p:cNvPr id="111" name="TextBox 110"/>
          <p:cNvSpPr txBox="1"/>
          <p:nvPr/>
        </p:nvSpPr>
        <p:spPr>
          <a:xfrm>
            <a:off x="2704206" y="3145733"/>
            <a:ext cx="662765" cy="369332"/>
          </a:xfrm>
          <a:prstGeom prst="rect">
            <a:avLst/>
          </a:prstGeom>
          <a:noFill/>
        </p:spPr>
        <p:txBody>
          <a:bodyPr wrap="square" rtlCol="0">
            <a:spAutoFit/>
          </a:bodyPr>
          <a:lstStyle/>
          <a:p>
            <a:r>
              <a:rPr lang="en-US" dirty="0"/>
              <a:t>Q</a:t>
            </a:r>
          </a:p>
        </p:txBody>
      </p:sp>
      <p:sp>
        <p:nvSpPr>
          <p:cNvPr id="112" name="TextBox 111"/>
          <p:cNvSpPr txBox="1"/>
          <p:nvPr/>
        </p:nvSpPr>
        <p:spPr>
          <a:xfrm>
            <a:off x="2412262" y="2717739"/>
            <a:ext cx="662765" cy="369332"/>
          </a:xfrm>
          <a:prstGeom prst="rect">
            <a:avLst/>
          </a:prstGeom>
          <a:noFill/>
        </p:spPr>
        <p:txBody>
          <a:bodyPr wrap="square" rtlCol="0">
            <a:spAutoFit/>
          </a:bodyPr>
          <a:lstStyle/>
          <a:p>
            <a:r>
              <a:rPr lang="en-US" dirty="0"/>
              <a:t>R</a:t>
            </a:r>
          </a:p>
        </p:txBody>
      </p:sp>
      <p:cxnSp>
        <p:nvCxnSpPr>
          <p:cNvPr id="113" name="Straight Arrow Connector 112"/>
          <p:cNvCxnSpPr>
            <a:stCxn id="61" idx="6"/>
            <a:endCxn id="111" idx="1"/>
          </p:cNvCxnSpPr>
          <p:nvPr/>
        </p:nvCxnSpPr>
        <p:spPr>
          <a:xfrm flipV="1">
            <a:off x="1524000" y="3330399"/>
            <a:ext cx="1180206" cy="291474"/>
          </a:xfrm>
          <a:prstGeom prst="straightConnector1">
            <a:avLst/>
          </a:prstGeom>
          <a:ln w="2540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flipV="1">
            <a:off x="1465519" y="2902405"/>
            <a:ext cx="1125281" cy="721312"/>
          </a:xfrm>
          <a:prstGeom prst="straightConnector1">
            <a:avLst/>
          </a:prstGeom>
          <a:ln w="25400">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111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6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1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11"/>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114"/>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P spid="52" grpId="0" animBg="1"/>
      <p:bldP spid="54" grpId="0"/>
      <p:bldP spid="55" grpId="0" animBg="1"/>
      <p:bldP spid="56" grpId="0" animBg="1"/>
      <p:bldP spid="57" grpId="0" animBg="1"/>
      <p:bldP spid="58" grpId="0"/>
      <p:bldP spid="59" grpId="0" animBg="1"/>
      <p:bldP spid="61" grpId="0" animBg="1"/>
      <p:bldP spid="77" grpId="0" animBg="1"/>
      <p:bldP spid="78" grpId="0"/>
      <p:bldP spid="110" grpId="0" animBg="1"/>
      <p:bldP spid="111" grpId="0"/>
      <p:bldP spid="1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525" y="6119336"/>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9" name="TextBox 48"/>
          <p:cNvSpPr txBox="1"/>
          <p:nvPr/>
        </p:nvSpPr>
        <p:spPr>
          <a:xfrm>
            <a:off x="-1192"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25" name="Rectangle 24"/>
          <p:cNvSpPr/>
          <p:nvPr/>
        </p:nvSpPr>
        <p:spPr>
          <a:xfrm>
            <a:off x="1905000" y="297418"/>
            <a:ext cx="4806188" cy="461665"/>
          </a:xfrm>
          <a:prstGeom prst="rect">
            <a:avLst/>
          </a:prstGeom>
        </p:spPr>
        <p:txBody>
          <a:bodyPr wrap="none">
            <a:spAutoFit/>
          </a:bodyPr>
          <a:lstStyle/>
          <a:p>
            <a:r>
              <a:rPr lang="en-US" sz="2400" b="1" dirty="0">
                <a:solidFill>
                  <a:srgbClr val="0070C0"/>
                </a:solidFill>
              </a:rPr>
              <a:t>Functions of more than one variable</a:t>
            </a:r>
          </a:p>
        </p:txBody>
      </p:sp>
      <p:sp>
        <p:nvSpPr>
          <p:cNvPr id="26" name="TextBox 25"/>
          <p:cNvSpPr txBox="1"/>
          <p:nvPr/>
        </p:nvSpPr>
        <p:spPr>
          <a:xfrm>
            <a:off x="684028" y="678418"/>
            <a:ext cx="2286000" cy="369332"/>
          </a:xfrm>
          <a:prstGeom prst="rect">
            <a:avLst/>
          </a:prstGeom>
          <a:noFill/>
        </p:spPr>
        <p:txBody>
          <a:bodyPr wrap="square" rtlCol="0">
            <a:spAutoFit/>
          </a:bodyPr>
          <a:lstStyle/>
          <a:p>
            <a:r>
              <a:rPr lang="en-US" dirty="0"/>
              <a:t>Input space</a:t>
            </a:r>
          </a:p>
        </p:txBody>
      </p:sp>
      <p:sp>
        <p:nvSpPr>
          <p:cNvPr id="27" name="TextBox 26"/>
          <p:cNvSpPr txBox="1"/>
          <p:nvPr/>
        </p:nvSpPr>
        <p:spPr>
          <a:xfrm>
            <a:off x="5105400" y="678418"/>
            <a:ext cx="3886200" cy="369332"/>
          </a:xfrm>
          <a:prstGeom prst="rect">
            <a:avLst/>
          </a:prstGeom>
          <a:noFill/>
        </p:spPr>
        <p:txBody>
          <a:bodyPr wrap="square" rtlCol="0">
            <a:spAutoFit/>
          </a:bodyPr>
          <a:lstStyle/>
          <a:p>
            <a:r>
              <a:rPr lang="en-US" dirty="0"/>
              <a:t>Need an extra dimension to graph it</a:t>
            </a:r>
          </a:p>
        </p:txBody>
      </p:sp>
      <p:sp>
        <p:nvSpPr>
          <p:cNvPr id="28" name="TextBox 27"/>
          <p:cNvSpPr txBox="1"/>
          <p:nvPr/>
        </p:nvSpPr>
        <p:spPr>
          <a:xfrm>
            <a:off x="2584708" y="1066800"/>
            <a:ext cx="1747287" cy="646331"/>
          </a:xfrm>
          <a:prstGeom prst="rect">
            <a:avLst/>
          </a:prstGeom>
          <a:noFill/>
        </p:spPr>
        <p:txBody>
          <a:bodyPr wrap="square" rtlCol="0">
            <a:spAutoFit/>
          </a:bodyPr>
          <a:lstStyle/>
          <a:p>
            <a:r>
              <a:rPr lang="en-US" b="1" dirty="0"/>
              <a:t>f(x): </a:t>
            </a:r>
            <a:r>
              <a:rPr lang="en-US" dirty="0"/>
              <a:t>1D input</a:t>
            </a:r>
          </a:p>
          <a:p>
            <a:r>
              <a:rPr lang="en-US" dirty="0"/>
              <a:t> to 1D output </a:t>
            </a:r>
          </a:p>
        </p:txBody>
      </p:sp>
      <p:cxnSp>
        <p:nvCxnSpPr>
          <p:cNvPr id="29" name="Straight Arrow Connector 28"/>
          <p:cNvCxnSpPr/>
          <p:nvPr/>
        </p:nvCxnSpPr>
        <p:spPr>
          <a:xfrm>
            <a:off x="533400" y="1752600"/>
            <a:ext cx="2590800"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30" name="Oval 29"/>
          <p:cNvSpPr/>
          <p:nvPr/>
        </p:nvSpPr>
        <p:spPr>
          <a:xfrm>
            <a:off x="1371600" y="168880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1295400" y="1830995"/>
            <a:ext cx="304800" cy="369332"/>
          </a:xfrm>
          <a:prstGeom prst="rect">
            <a:avLst/>
          </a:prstGeom>
          <a:noFill/>
        </p:spPr>
        <p:txBody>
          <a:bodyPr wrap="square" rtlCol="0">
            <a:spAutoFit/>
          </a:bodyPr>
          <a:lstStyle/>
          <a:p>
            <a:r>
              <a:rPr lang="en-US" dirty="0"/>
              <a:t>x</a:t>
            </a:r>
          </a:p>
        </p:txBody>
      </p:sp>
      <p:cxnSp>
        <p:nvCxnSpPr>
          <p:cNvPr id="32" name="Straight Arrow Connector 31"/>
          <p:cNvCxnSpPr/>
          <p:nvPr/>
        </p:nvCxnSpPr>
        <p:spPr>
          <a:xfrm>
            <a:off x="5981105" y="2234221"/>
            <a:ext cx="1279922"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7305675" y="2081052"/>
            <a:ext cx="238125" cy="279008"/>
          </a:xfrm>
          <a:prstGeom prst="rect">
            <a:avLst/>
          </a:prstGeom>
          <a:noFill/>
        </p:spPr>
        <p:txBody>
          <a:bodyPr wrap="square" rtlCol="0">
            <a:spAutoFit/>
          </a:bodyPr>
          <a:lstStyle/>
          <a:p>
            <a:r>
              <a:rPr lang="en-US" dirty="0"/>
              <a:t>x</a:t>
            </a:r>
          </a:p>
        </p:txBody>
      </p:sp>
      <p:cxnSp>
        <p:nvCxnSpPr>
          <p:cNvPr id="34" name="Straight Arrow Connector 33"/>
          <p:cNvCxnSpPr/>
          <p:nvPr/>
        </p:nvCxnSpPr>
        <p:spPr>
          <a:xfrm flipV="1">
            <a:off x="5981105" y="1358426"/>
            <a:ext cx="0" cy="875795"/>
          </a:xfrm>
          <a:prstGeom prst="straightConnector1">
            <a:avLst/>
          </a:prstGeom>
          <a:ln w="349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638800" y="1340560"/>
            <a:ext cx="238125" cy="279008"/>
          </a:xfrm>
          <a:prstGeom prst="rect">
            <a:avLst/>
          </a:prstGeom>
          <a:noFill/>
        </p:spPr>
        <p:txBody>
          <a:bodyPr wrap="square" rtlCol="0">
            <a:spAutoFit/>
          </a:bodyPr>
          <a:lstStyle/>
          <a:p>
            <a:r>
              <a:rPr lang="en-US" dirty="0"/>
              <a:t>y</a:t>
            </a:r>
          </a:p>
        </p:txBody>
      </p:sp>
      <p:sp>
        <p:nvSpPr>
          <p:cNvPr id="36" name="Freeform 35"/>
          <p:cNvSpPr/>
          <p:nvPr/>
        </p:nvSpPr>
        <p:spPr>
          <a:xfrm>
            <a:off x="6101205" y="1219200"/>
            <a:ext cx="1104789" cy="867485"/>
          </a:xfrm>
          <a:custGeom>
            <a:avLst/>
            <a:gdLst>
              <a:gd name="connsiteX0" fmla="*/ 0 w 1414130"/>
              <a:gd name="connsiteY0" fmla="*/ 1148317 h 1148317"/>
              <a:gd name="connsiteX1" fmla="*/ 733647 w 1414130"/>
              <a:gd name="connsiteY1" fmla="*/ 882503 h 1148317"/>
              <a:gd name="connsiteX2" fmla="*/ 1233377 w 1414130"/>
              <a:gd name="connsiteY2" fmla="*/ 148856 h 1148317"/>
              <a:gd name="connsiteX3" fmla="*/ 1414130 w 1414130"/>
              <a:gd name="connsiteY3" fmla="*/ 0 h 1148317"/>
            </a:gdLst>
            <a:ahLst/>
            <a:cxnLst>
              <a:cxn ang="0">
                <a:pos x="connsiteX0" y="connsiteY0"/>
              </a:cxn>
              <a:cxn ang="0">
                <a:pos x="connsiteX1" y="connsiteY1"/>
              </a:cxn>
              <a:cxn ang="0">
                <a:pos x="connsiteX2" y="connsiteY2"/>
              </a:cxn>
              <a:cxn ang="0">
                <a:pos x="connsiteX3" y="connsiteY3"/>
              </a:cxn>
            </a:cxnLst>
            <a:rect l="l" t="t" r="r" b="b"/>
            <a:pathLst>
              <a:path w="1414130" h="1148317">
                <a:moveTo>
                  <a:pt x="0" y="1148317"/>
                </a:moveTo>
                <a:cubicBezTo>
                  <a:pt x="264042" y="1098698"/>
                  <a:pt x="528084" y="1049080"/>
                  <a:pt x="733647" y="882503"/>
                </a:cubicBezTo>
                <a:cubicBezTo>
                  <a:pt x="939210" y="715926"/>
                  <a:pt x="1119963" y="295940"/>
                  <a:pt x="1233377" y="148856"/>
                </a:cubicBezTo>
                <a:cubicBezTo>
                  <a:pt x="1346791" y="1772"/>
                  <a:pt x="1380460" y="886"/>
                  <a:pt x="1414130"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Arrow Connector 36"/>
          <p:cNvCxnSpPr/>
          <p:nvPr/>
        </p:nvCxnSpPr>
        <p:spPr>
          <a:xfrm flipV="1">
            <a:off x="807839" y="2831846"/>
            <a:ext cx="0" cy="875795"/>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465534" y="2813980"/>
            <a:ext cx="238125" cy="279008"/>
          </a:xfrm>
          <a:prstGeom prst="rect">
            <a:avLst/>
          </a:prstGeom>
          <a:noFill/>
        </p:spPr>
        <p:txBody>
          <a:bodyPr wrap="square" rtlCol="0">
            <a:spAutoFit/>
          </a:bodyPr>
          <a:lstStyle/>
          <a:p>
            <a:r>
              <a:rPr lang="en-US" dirty="0"/>
              <a:t>y</a:t>
            </a:r>
          </a:p>
        </p:txBody>
      </p:sp>
      <p:sp>
        <p:nvSpPr>
          <p:cNvPr id="39" name="TextBox 38"/>
          <p:cNvSpPr txBox="1"/>
          <p:nvPr/>
        </p:nvSpPr>
        <p:spPr>
          <a:xfrm>
            <a:off x="2353669" y="2780175"/>
            <a:ext cx="1608731" cy="646331"/>
          </a:xfrm>
          <a:prstGeom prst="rect">
            <a:avLst/>
          </a:prstGeom>
          <a:noFill/>
        </p:spPr>
        <p:txBody>
          <a:bodyPr wrap="square" rtlCol="0">
            <a:spAutoFit/>
          </a:bodyPr>
          <a:lstStyle/>
          <a:p>
            <a:r>
              <a:rPr lang="en-US" b="1" dirty="0"/>
              <a:t>f(</a:t>
            </a:r>
            <a:r>
              <a:rPr lang="en-US" b="1" dirty="0" err="1"/>
              <a:t>x,y</a:t>
            </a:r>
            <a:r>
              <a:rPr lang="en-US" b="1" dirty="0"/>
              <a:t>)</a:t>
            </a:r>
            <a:r>
              <a:rPr lang="en-US" dirty="0"/>
              <a:t>: 2D input to 1D output </a:t>
            </a:r>
          </a:p>
        </p:txBody>
      </p:sp>
      <p:sp>
        <p:nvSpPr>
          <p:cNvPr id="40" name="Oval 39"/>
          <p:cNvSpPr/>
          <p:nvPr/>
        </p:nvSpPr>
        <p:spPr>
          <a:xfrm>
            <a:off x="1226288" y="3016788"/>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295400" y="3109709"/>
            <a:ext cx="992372" cy="369332"/>
          </a:xfrm>
          <a:prstGeom prst="rect">
            <a:avLst/>
          </a:prstGeom>
          <a:noFill/>
        </p:spPr>
        <p:txBody>
          <a:bodyPr wrap="square" rtlCol="0">
            <a:spAutoFit/>
          </a:bodyPr>
          <a:lstStyle/>
          <a:p>
            <a:r>
              <a:rPr lang="en-US" dirty="0"/>
              <a:t>(</a:t>
            </a:r>
            <a:r>
              <a:rPr lang="en-US" dirty="0" err="1"/>
              <a:t>x,y</a:t>
            </a:r>
            <a:r>
              <a:rPr lang="en-US" dirty="0"/>
              <a:t>)</a:t>
            </a:r>
          </a:p>
        </p:txBody>
      </p:sp>
      <p:cxnSp>
        <p:nvCxnSpPr>
          <p:cNvPr id="42" name="Straight Arrow Connector 41"/>
          <p:cNvCxnSpPr/>
          <p:nvPr/>
        </p:nvCxnSpPr>
        <p:spPr>
          <a:xfrm>
            <a:off x="5926072" y="3859272"/>
            <a:ext cx="679168" cy="267196"/>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6542532" y="3955926"/>
            <a:ext cx="238125" cy="279008"/>
          </a:xfrm>
          <a:prstGeom prst="rect">
            <a:avLst/>
          </a:prstGeom>
          <a:noFill/>
        </p:spPr>
        <p:txBody>
          <a:bodyPr wrap="square" rtlCol="0">
            <a:spAutoFit/>
          </a:bodyPr>
          <a:lstStyle/>
          <a:p>
            <a:r>
              <a:rPr lang="en-US" dirty="0"/>
              <a:t>x</a:t>
            </a:r>
          </a:p>
        </p:txBody>
      </p:sp>
      <p:cxnSp>
        <p:nvCxnSpPr>
          <p:cNvPr id="44" name="Straight Arrow Connector 43"/>
          <p:cNvCxnSpPr/>
          <p:nvPr/>
        </p:nvCxnSpPr>
        <p:spPr>
          <a:xfrm flipV="1">
            <a:off x="807839" y="3665919"/>
            <a:ext cx="1324570" cy="12896"/>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2115544" y="3472440"/>
            <a:ext cx="238125" cy="279008"/>
          </a:xfrm>
          <a:prstGeom prst="rect">
            <a:avLst/>
          </a:prstGeom>
          <a:noFill/>
        </p:spPr>
        <p:txBody>
          <a:bodyPr wrap="square" rtlCol="0">
            <a:spAutoFit/>
          </a:bodyPr>
          <a:lstStyle/>
          <a:p>
            <a:r>
              <a:rPr lang="en-US" dirty="0"/>
              <a:t>x</a:t>
            </a:r>
          </a:p>
        </p:txBody>
      </p:sp>
      <p:cxnSp>
        <p:nvCxnSpPr>
          <p:cNvPr id="46" name="Straight Arrow Connector 45"/>
          <p:cNvCxnSpPr/>
          <p:nvPr/>
        </p:nvCxnSpPr>
        <p:spPr>
          <a:xfrm flipV="1">
            <a:off x="5926072" y="3599175"/>
            <a:ext cx="1412940" cy="260097"/>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7416015" y="3473988"/>
            <a:ext cx="238125" cy="279008"/>
          </a:xfrm>
          <a:prstGeom prst="rect">
            <a:avLst/>
          </a:prstGeom>
          <a:noFill/>
        </p:spPr>
        <p:txBody>
          <a:bodyPr wrap="square" rtlCol="0">
            <a:spAutoFit/>
          </a:bodyPr>
          <a:lstStyle/>
          <a:p>
            <a:r>
              <a:rPr lang="en-US" dirty="0"/>
              <a:t>y</a:t>
            </a:r>
          </a:p>
        </p:txBody>
      </p:sp>
      <p:sp>
        <p:nvSpPr>
          <p:cNvPr id="48" name="TextBox 47"/>
          <p:cNvSpPr txBox="1"/>
          <p:nvPr/>
        </p:nvSpPr>
        <p:spPr>
          <a:xfrm>
            <a:off x="7642735" y="1371600"/>
            <a:ext cx="1032660" cy="369332"/>
          </a:xfrm>
          <a:prstGeom prst="rect">
            <a:avLst/>
          </a:prstGeom>
          <a:noFill/>
        </p:spPr>
        <p:txBody>
          <a:bodyPr wrap="square" rtlCol="0">
            <a:spAutoFit/>
          </a:bodyPr>
          <a:lstStyle/>
          <a:p>
            <a:r>
              <a:rPr lang="en-US" b="1" dirty="0"/>
              <a:t>y=f(x)</a:t>
            </a:r>
          </a:p>
        </p:txBody>
      </p:sp>
      <p:cxnSp>
        <p:nvCxnSpPr>
          <p:cNvPr id="63" name="Straight Arrow Connector 62"/>
          <p:cNvCxnSpPr/>
          <p:nvPr/>
        </p:nvCxnSpPr>
        <p:spPr>
          <a:xfrm flipV="1">
            <a:off x="5926072" y="2983477"/>
            <a:ext cx="0" cy="875795"/>
          </a:xfrm>
          <a:prstGeom prst="straightConnector1">
            <a:avLst/>
          </a:prstGeom>
          <a:ln w="349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672137" y="2710208"/>
            <a:ext cx="238125" cy="369332"/>
          </a:xfrm>
          <a:prstGeom prst="rect">
            <a:avLst/>
          </a:prstGeom>
          <a:noFill/>
        </p:spPr>
        <p:txBody>
          <a:bodyPr wrap="square" rtlCol="0">
            <a:spAutoFit/>
          </a:bodyPr>
          <a:lstStyle/>
          <a:p>
            <a:r>
              <a:rPr lang="en-US" dirty="0"/>
              <a:t>z</a:t>
            </a:r>
          </a:p>
        </p:txBody>
      </p:sp>
      <p:sp>
        <p:nvSpPr>
          <p:cNvPr id="66" name="TextBox 65"/>
          <p:cNvSpPr txBox="1"/>
          <p:nvPr/>
        </p:nvSpPr>
        <p:spPr>
          <a:xfrm>
            <a:off x="7458074" y="3109709"/>
            <a:ext cx="1032660" cy="369332"/>
          </a:xfrm>
          <a:prstGeom prst="rect">
            <a:avLst/>
          </a:prstGeom>
          <a:noFill/>
        </p:spPr>
        <p:txBody>
          <a:bodyPr wrap="square" rtlCol="0">
            <a:spAutoFit/>
          </a:bodyPr>
          <a:lstStyle/>
          <a:p>
            <a:r>
              <a:rPr lang="en-US" b="1" dirty="0"/>
              <a:t>z=f(</a:t>
            </a:r>
            <a:r>
              <a:rPr lang="en-US" b="1" dirty="0" err="1"/>
              <a:t>x,y</a:t>
            </a:r>
            <a:r>
              <a:rPr lang="en-US" b="1" dirty="0"/>
              <a:t>)</a:t>
            </a:r>
          </a:p>
        </p:txBody>
      </p:sp>
      <p:sp>
        <p:nvSpPr>
          <p:cNvPr id="67" name="Freeform 66"/>
          <p:cNvSpPr/>
          <p:nvPr/>
        </p:nvSpPr>
        <p:spPr>
          <a:xfrm>
            <a:off x="6190365" y="2590800"/>
            <a:ext cx="1137895" cy="876471"/>
          </a:xfrm>
          <a:custGeom>
            <a:avLst/>
            <a:gdLst>
              <a:gd name="connsiteX0" fmla="*/ 19049 w 1137895"/>
              <a:gd name="connsiteY0" fmla="*/ 861660 h 876471"/>
              <a:gd name="connsiteX1" fmla="*/ 720798 w 1137895"/>
              <a:gd name="connsiteY1" fmla="*/ 585213 h 876471"/>
              <a:gd name="connsiteX2" fmla="*/ 1029142 w 1137895"/>
              <a:gd name="connsiteY2" fmla="*/ 691539 h 876471"/>
              <a:gd name="connsiteX3" fmla="*/ 1082305 w 1137895"/>
              <a:gd name="connsiteY3" fmla="*/ 138646 h 876471"/>
              <a:gd name="connsiteX4" fmla="*/ 274230 w 1137895"/>
              <a:gd name="connsiteY4" fmla="*/ 53585 h 876471"/>
              <a:gd name="connsiteX5" fmla="*/ 19049 w 1137895"/>
              <a:gd name="connsiteY5" fmla="*/ 861660 h 876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7895" h="876471">
                <a:moveTo>
                  <a:pt x="19049" y="861660"/>
                </a:moveTo>
                <a:cubicBezTo>
                  <a:pt x="93477" y="950265"/>
                  <a:pt x="552449" y="613566"/>
                  <a:pt x="720798" y="585213"/>
                </a:cubicBezTo>
                <a:cubicBezTo>
                  <a:pt x="889147" y="556860"/>
                  <a:pt x="968891" y="765967"/>
                  <a:pt x="1029142" y="691539"/>
                </a:cubicBezTo>
                <a:cubicBezTo>
                  <a:pt x="1089393" y="617111"/>
                  <a:pt x="1208124" y="244972"/>
                  <a:pt x="1082305" y="138646"/>
                </a:cubicBezTo>
                <a:cubicBezTo>
                  <a:pt x="956486" y="32320"/>
                  <a:pt x="447895" y="-63373"/>
                  <a:pt x="274230" y="53585"/>
                </a:cubicBezTo>
                <a:cubicBezTo>
                  <a:pt x="100565" y="170543"/>
                  <a:pt x="-55379" y="773055"/>
                  <a:pt x="19049" y="861660"/>
                </a:cubicBezTo>
                <a:close/>
              </a:path>
            </a:pathLst>
          </a:custGeom>
          <a:solidFill>
            <a:schemeClr val="accent1">
              <a:alpha val="5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6695729" y="3832636"/>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p:cNvSpPr txBox="1"/>
          <p:nvPr/>
        </p:nvSpPr>
        <p:spPr>
          <a:xfrm>
            <a:off x="6764841" y="3925557"/>
            <a:ext cx="992372" cy="369332"/>
          </a:xfrm>
          <a:prstGeom prst="rect">
            <a:avLst/>
          </a:prstGeom>
          <a:noFill/>
        </p:spPr>
        <p:txBody>
          <a:bodyPr wrap="square" rtlCol="0">
            <a:spAutoFit/>
          </a:bodyPr>
          <a:lstStyle/>
          <a:p>
            <a:r>
              <a:rPr lang="en-US" dirty="0"/>
              <a:t>(x</a:t>
            </a:r>
            <a:r>
              <a:rPr lang="en-US" baseline="-25000" dirty="0"/>
              <a:t>0</a:t>
            </a:r>
            <a:r>
              <a:rPr lang="en-US" dirty="0"/>
              <a:t>,y</a:t>
            </a:r>
            <a:r>
              <a:rPr lang="en-US" baseline="-25000" dirty="0"/>
              <a:t>0</a:t>
            </a:r>
            <a:r>
              <a:rPr lang="en-US" dirty="0"/>
              <a:t>)</a:t>
            </a:r>
          </a:p>
        </p:txBody>
      </p:sp>
      <p:cxnSp>
        <p:nvCxnSpPr>
          <p:cNvPr id="70" name="Straight Connector 69"/>
          <p:cNvCxnSpPr>
            <a:endCxn id="71" idx="4"/>
          </p:cNvCxnSpPr>
          <p:nvPr/>
        </p:nvCxnSpPr>
        <p:spPr>
          <a:xfrm flipH="1" flipV="1">
            <a:off x="6729799" y="3019351"/>
            <a:ext cx="35042" cy="906207"/>
          </a:xfrm>
          <a:prstGeom prst="line">
            <a:avLst/>
          </a:prstGeom>
          <a:ln w="22225">
            <a:solidFill>
              <a:srgbClr val="C00000"/>
            </a:solidFill>
            <a:prstDash val="sysDash"/>
          </a:ln>
        </p:spPr>
        <p:style>
          <a:lnRef idx="1">
            <a:schemeClr val="accent1"/>
          </a:lnRef>
          <a:fillRef idx="0">
            <a:schemeClr val="accent1"/>
          </a:fillRef>
          <a:effectRef idx="0">
            <a:schemeClr val="accent1"/>
          </a:effectRef>
          <a:fontRef idx="minor">
            <a:schemeClr val="tx1"/>
          </a:fontRef>
        </p:style>
      </p:cxnSp>
      <p:sp>
        <p:nvSpPr>
          <p:cNvPr id="71" name="Oval 70"/>
          <p:cNvSpPr/>
          <p:nvPr/>
        </p:nvSpPr>
        <p:spPr>
          <a:xfrm>
            <a:off x="6653599" y="2866951"/>
            <a:ext cx="152400" cy="152400"/>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p:cNvSpPr txBox="1"/>
          <p:nvPr/>
        </p:nvSpPr>
        <p:spPr>
          <a:xfrm>
            <a:off x="6748894" y="2631166"/>
            <a:ext cx="1185060" cy="369332"/>
          </a:xfrm>
          <a:prstGeom prst="rect">
            <a:avLst/>
          </a:prstGeom>
          <a:noFill/>
        </p:spPr>
        <p:txBody>
          <a:bodyPr wrap="square" rtlCol="0">
            <a:spAutoFit/>
          </a:bodyPr>
          <a:lstStyle/>
          <a:p>
            <a:r>
              <a:rPr lang="en-US" dirty="0">
                <a:solidFill>
                  <a:srgbClr val="C00000"/>
                </a:solidFill>
              </a:rPr>
              <a:t>z=f(</a:t>
            </a:r>
            <a:r>
              <a:rPr lang="en-US" dirty="0"/>
              <a:t>x</a:t>
            </a:r>
            <a:r>
              <a:rPr lang="en-US" baseline="-25000" dirty="0"/>
              <a:t>0</a:t>
            </a:r>
            <a:r>
              <a:rPr lang="en-US" dirty="0"/>
              <a:t>,y</a:t>
            </a:r>
            <a:r>
              <a:rPr lang="en-US" baseline="-25000" dirty="0"/>
              <a:t>0</a:t>
            </a:r>
            <a:r>
              <a:rPr lang="en-US" dirty="0">
                <a:solidFill>
                  <a:srgbClr val="C00000"/>
                </a:solidFill>
              </a:rPr>
              <a:t>)</a:t>
            </a:r>
          </a:p>
        </p:txBody>
      </p:sp>
      <p:sp>
        <p:nvSpPr>
          <p:cNvPr id="73" name="Oval 72"/>
          <p:cNvSpPr/>
          <p:nvPr/>
        </p:nvSpPr>
        <p:spPr>
          <a:xfrm>
            <a:off x="6749901" y="2142035"/>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p:cNvSpPr txBox="1"/>
          <p:nvPr/>
        </p:nvSpPr>
        <p:spPr>
          <a:xfrm>
            <a:off x="6663557" y="2189569"/>
            <a:ext cx="456711" cy="369332"/>
          </a:xfrm>
          <a:prstGeom prst="rect">
            <a:avLst/>
          </a:prstGeom>
          <a:noFill/>
        </p:spPr>
        <p:txBody>
          <a:bodyPr wrap="square" rtlCol="0">
            <a:spAutoFit/>
          </a:bodyPr>
          <a:lstStyle/>
          <a:p>
            <a:r>
              <a:rPr lang="en-US" dirty="0"/>
              <a:t>x</a:t>
            </a:r>
            <a:r>
              <a:rPr lang="en-US" baseline="-25000" dirty="0"/>
              <a:t>0</a:t>
            </a:r>
          </a:p>
        </p:txBody>
      </p:sp>
      <p:sp>
        <p:nvSpPr>
          <p:cNvPr id="75" name="TextBox 74"/>
          <p:cNvSpPr txBox="1"/>
          <p:nvPr/>
        </p:nvSpPr>
        <p:spPr>
          <a:xfrm>
            <a:off x="6153952" y="1288555"/>
            <a:ext cx="1185060" cy="369332"/>
          </a:xfrm>
          <a:prstGeom prst="rect">
            <a:avLst/>
          </a:prstGeom>
          <a:noFill/>
        </p:spPr>
        <p:txBody>
          <a:bodyPr wrap="square" rtlCol="0">
            <a:spAutoFit/>
          </a:bodyPr>
          <a:lstStyle/>
          <a:p>
            <a:r>
              <a:rPr lang="en-US" dirty="0">
                <a:solidFill>
                  <a:srgbClr val="C00000"/>
                </a:solidFill>
              </a:rPr>
              <a:t>y=f(</a:t>
            </a:r>
            <a:r>
              <a:rPr lang="en-US" dirty="0"/>
              <a:t>x</a:t>
            </a:r>
            <a:r>
              <a:rPr lang="en-US" baseline="-25000" dirty="0"/>
              <a:t>0</a:t>
            </a:r>
            <a:r>
              <a:rPr lang="en-US" dirty="0">
                <a:solidFill>
                  <a:srgbClr val="C00000"/>
                </a:solidFill>
              </a:rPr>
              <a:t>)</a:t>
            </a:r>
          </a:p>
        </p:txBody>
      </p:sp>
      <p:sp>
        <p:nvSpPr>
          <p:cNvPr id="76" name="Oval 75"/>
          <p:cNvSpPr/>
          <p:nvPr/>
        </p:nvSpPr>
        <p:spPr>
          <a:xfrm>
            <a:off x="6743975" y="1620478"/>
            <a:ext cx="152400" cy="152400"/>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p:cNvCxnSpPr/>
          <p:nvPr/>
        </p:nvCxnSpPr>
        <p:spPr>
          <a:xfrm flipV="1">
            <a:off x="6805999" y="1633582"/>
            <a:ext cx="0" cy="584653"/>
          </a:xfrm>
          <a:prstGeom prst="line">
            <a:avLst/>
          </a:prstGeom>
          <a:ln w="22225">
            <a:solidFill>
              <a:srgbClr val="C00000"/>
            </a:solidFill>
            <a:prstDash val="sysDash"/>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862732" y="5447795"/>
            <a:ext cx="439756" cy="139436"/>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1219200" y="5355193"/>
            <a:ext cx="238125" cy="369332"/>
          </a:xfrm>
          <a:prstGeom prst="rect">
            <a:avLst/>
          </a:prstGeom>
          <a:noFill/>
        </p:spPr>
        <p:txBody>
          <a:bodyPr wrap="square" rtlCol="0">
            <a:spAutoFit/>
          </a:bodyPr>
          <a:lstStyle/>
          <a:p>
            <a:r>
              <a:rPr lang="en-US" b="1" dirty="0"/>
              <a:t>x</a:t>
            </a:r>
          </a:p>
        </p:txBody>
      </p:sp>
      <p:cxnSp>
        <p:nvCxnSpPr>
          <p:cNvPr id="82" name="Straight Arrow Connector 81"/>
          <p:cNvCxnSpPr/>
          <p:nvPr/>
        </p:nvCxnSpPr>
        <p:spPr>
          <a:xfrm flipV="1">
            <a:off x="862732" y="5187698"/>
            <a:ext cx="1412940" cy="260097"/>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2214446" y="5094410"/>
            <a:ext cx="238125" cy="369332"/>
          </a:xfrm>
          <a:prstGeom prst="rect">
            <a:avLst/>
          </a:prstGeom>
          <a:noFill/>
        </p:spPr>
        <p:txBody>
          <a:bodyPr wrap="square" rtlCol="0">
            <a:spAutoFit/>
          </a:bodyPr>
          <a:lstStyle/>
          <a:p>
            <a:r>
              <a:rPr lang="en-US" b="1" dirty="0"/>
              <a:t>y</a:t>
            </a:r>
          </a:p>
        </p:txBody>
      </p:sp>
      <p:cxnSp>
        <p:nvCxnSpPr>
          <p:cNvPr id="84" name="Straight Arrow Connector 83"/>
          <p:cNvCxnSpPr/>
          <p:nvPr/>
        </p:nvCxnSpPr>
        <p:spPr>
          <a:xfrm flipV="1">
            <a:off x="862732" y="4572000"/>
            <a:ext cx="0" cy="875795"/>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608797" y="4419600"/>
            <a:ext cx="238125" cy="369332"/>
          </a:xfrm>
          <a:prstGeom prst="rect">
            <a:avLst/>
          </a:prstGeom>
          <a:noFill/>
        </p:spPr>
        <p:txBody>
          <a:bodyPr wrap="square" rtlCol="0">
            <a:spAutoFit/>
          </a:bodyPr>
          <a:lstStyle/>
          <a:p>
            <a:r>
              <a:rPr lang="en-US" dirty="0"/>
              <a:t>z</a:t>
            </a:r>
          </a:p>
        </p:txBody>
      </p:sp>
      <p:sp>
        <p:nvSpPr>
          <p:cNvPr id="86" name="Oval 85"/>
          <p:cNvSpPr/>
          <p:nvPr/>
        </p:nvSpPr>
        <p:spPr>
          <a:xfrm>
            <a:off x="1219200" y="476276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TextBox 86"/>
          <p:cNvSpPr txBox="1"/>
          <p:nvPr/>
        </p:nvSpPr>
        <p:spPr>
          <a:xfrm>
            <a:off x="1288312" y="4855685"/>
            <a:ext cx="992372" cy="369332"/>
          </a:xfrm>
          <a:prstGeom prst="rect">
            <a:avLst/>
          </a:prstGeom>
          <a:noFill/>
        </p:spPr>
        <p:txBody>
          <a:bodyPr wrap="square" rtlCol="0">
            <a:spAutoFit/>
          </a:bodyPr>
          <a:lstStyle/>
          <a:p>
            <a:r>
              <a:rPr lang="en-US" b="1" dirty="0"/>
              <a:t>(</a:t>
            </a:r>
            <a:r>
              <a:rPr lang="en-US" b="1" dirty="0" err="1"/>
              <a:t>x,y,z</a:t>
            </a:r>
            <a:r>
              <a:rPr lang="en-US" b="1" dirty="0"/>
              <a:t>)</a:t>
            </a:r>
          </a:p>
        </p:txBody>
      </p:sp>
      <p:sp>
        <p:nvSpPr>
          <p:cNvPr id="88" name="TextBox 87"/>
          <p:cNvSpPr txBox="1"/>
          <p:nvPr/>
        </p:nvSpPr>
        <p:spPr>
          <a:xfrm>
            <a:off x="2438400" y="4687669"/>
            <a:ext cx="1905000" cy="646331"/>
          </a:xfrm>
          <a:prstGeom prst="rect">
            <a:avLst/>
          </a:prstGeom>
          <a:noFill/>
        </p:spPr>
        <p:txBody>
          <a:bodyPr wrap="square" rtlCol="0">
            <a:spAutoFit/>
          </a:bodyPr>
          <a:lstStyle/>
          <a:p>
            <a:r>
              <a:rPr lang="en-US" b="1" dirty="0"/>
              <a:t>f(</a:t>
            </a:r>
            <a:r>
              <a:rPr lang="en-US" b="1" dirty="0" err="1"/>
              <a:t>x,y,z</a:t>
            </a:r>
            <a:r>
              <a:rPr lang="en-US" b="1" dirty="0"/>
              <a:t>)</a:t>
            </a:r>
            <a:r>
              <a:rPr lang="en-US" dirty="0"/>
              <a:t>: 3D input to 1D output </a:t>
            </a:r>
          </a:p>
        </p:txBody>
      </p:sp>
      <p:cxnSp>
        <p:nvCxnSpPr>
          <p:cNvPr id="89" name="Straight Arrow Connector 88"/>
          <p:cNvCxnSpPr/>
          <p:nvPr/>
        </p:nvCxnSpPr>
        <p:spPr>
          <a:xfrm>
            <a:off x="5835585" y="5642918"/>
            <a:ext cx="733003" cy="287786"/>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90" name="TextBox 89"/>
          <p:cNvSpPr txBox="1"/>
          <p:nvPr/>
        </p:nvSpPr>
        <p:spPr>
          <a:xfrm>
            <a:off x="6559063" y="5705475"/>
            <a:ext cx="238125" cy="279008"/>
          </a:xfrm>
          <a:prstGeom prst="rect">
            <a:avLst/>
          </a:prstGeom>
          <a:noFill/>
        </p:spPr>
        <p:txBody>
          <a:bodyPr wrap="square" rtlCol="0">
            <a:spAutoFit/>
          </a:bodyPr>
          <a:lstStyle/>
          <a:p>
            <a:r>
              <a:rPr lang="en-US" dirty="0"/>
              <a:t>x</a:t>
            </a:r>
          </a:p>
        </p:txBody>
      </p:sp>
      <p:cxnSp>
        <p:nvCxnSpPr>
          <p:cNvPr id="91" name="Straight Arrow Connector 90"/>
          <p:cNvCxnSpPr/>
          <p:nvPr/>
        </p:nvCxnSpPr>
        <p:spPr>
          <a:xfrm flipV="1">
            <a:off x="5816535" y="5384767"/>
            <a:ext cx="1412940" cy="260097"/>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92" name="TextBox 91"/>
          <p:cNvSpPr txBox="1"/>
          <p:nvPr/>
        </p:nvSpPr>
        <p:spPr>
          <a:xfrm>
            <a:off x="7306478" y="5259580"/>
            <a:ext cx="238125" cy="279008"/>
          </a:xfrm>
          <a:prstGeom prst="rect">
            <a:avLst/>
          </a:prstGeom>
          <a:noFill/>
        </p:spPr>
        <p:txBody>
          <a:bodyPr wrap="square" rtlCol="0">
            <a:spAutoFit/>
          </a:bodyPr>
          <a:lstStyle/>
          <a:p>
            <a:r>
              <a:rPr lang="en-US" dirty="0"/>
              <a:t>y</a:t>
            </a:r>
          </a:p>
        </p:txBody>
      </p:sp>
      <p:cxnSp>
        <p:nvCxnSpPr>
          <p:cNvPr id="93" name="Straight Arrow Connector 92"/>
          <p:cNvCxnSpPr/>
          <p:nvPr/>
        </p:nvCxnSpPr>
        <p:spPr>
          <a:xfrm flipV="1">
            <a:off x="5816535" y="4769069"/>
            <a:ext cx="0" cy="875795"/>
          </a:xfrm>
          <a:prstGeom prst="straightConnector1">
            <a:avLst/>
          </a:prstGeom>
          <a:ln w="349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94" name="TextBox 93"/>
          <p:cNvSpPr txBox="1"/>
          <p:nvPr/>
        </p:nvSpPr>
        <p:spPr>
          <a:xfrm>
            <a:off x="5562600" y="4495800"/>
            <a:ext cx="238125" cy="369332"/>
          </a:xfrm>
          <a:prstGeom prst="rect">
            <a:avLst/>
          </a:prstGeom>
          <a:noFill/>
        </p:spPr>
        <p:txBody>
          <a:bodyPr wrap="square" rtlCol="0">
            <a:spAutoFit/>
          </a:bodyPr>
          <a:lstStyle/>
          <a:p>
            <a:r>
              <a:rPr lang="en-US" b="1" dirty="0"/>
              <a:t>w</a:t>
            </a:r>
          </a:p>
        </p:txBody>
      </p:sp>
      <p:cxnSp>
        <p:nvCxnSpPr>
          <p:cNvPr id="95" name="Straight Arrow Connector 94"/>
          <p:cNvCxnSpPr/>
          <p:nvPr/>
        </p:nvCxnSpPr>
        <p:spPr>
          <a:xfrm flipV="1">
            <a:off x="5876925" y="5029200"/>
            <a:ext cx="1014987" cy="615664"/>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6858000" y="4800600"/>
            <a:ext cx="238125" cy="369332"/>
          </a:xfrm>
          <a:prstGeom prst="rect">
            <a:avLst/>
          </a:prstGeom>
          <a:noFill/>
        </p:spPr>
        <p:txBody>
          <a:bodyPr wrap="square" rtlCol="0">
            <a:spAutoFit/>
          </a:bodyPr>
          <a:lstStyle/>
          <a:p>
            <a:r>
              <a:rPr lang="en-US" dirty="0"/>
              <a:t>z</a:t>
            </a:r>
          </a:p>
        </p:txBody>
      </p:sp>
      <p:sp>
        <p:nvSpPr>
          <p:cNvPr id="97" name="TextBox 96"/>
          <p:cNvSpPr txBox="1"/>
          <p:nvPr/>
        </p:nvSpPr>
        <p:spPr>
          <a:xfrm>
            <a:off x="7730340" y="4812268"/>
            <a:ext cx="1185060" cy="369332"/>
          </a:xfrm>
          <a:prstGeom prst="rect">
            <a:avLst/>
          </a:prstGeom>
          <a:noFill/>
        </p:spPr>
        <p:txBody>
          <a:bodyPr wrap="square" rtlCol="0">
            <a:spAutoFit/>
          </a:bodyPr>
          <a:lstStyle/>
          <a:p>
            <a:r>
              <a:rPr lang="en-US" b="1" dirty="0"/>
              <a:t>w=f(</a:t>
            </a:r>
            <a:r>
              <a:rPr lang="en-US" b="1" dirty="0" err="1"/>
              <a:t>x,y,z</a:t>
            </a:r>
            <a:r>
              <a:rPr lang="en-US" b="1" dirty="0"/>
              <a:t>)</a:t>
            </a:r>
          </a:p>
        </p:txBody>
      </p:sp>
      <p:sp>
        <p:nvSpPr>
          <p:cNvPr id="98" name="Oval 97"/>
          <p:cNvSpPr/>
          <p:nvPr/>
        </p:nvSpPr>
        <p:spPr>
          <a:xfrm>
            <a:off x="6558516" y="5334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TextBox 98"/>
          <p:cNvSpPr txBox="1"/>
          <p:nvPr/>
        </p:nvSpPr>
        <p:spPr>
          <a:xfrm>
            <a:off x="6477000" y="5498068"/>
            <a:ext cx="1129585" cy="369332"/>
          </a:xfrm>
          <a:prstGeom prst="rect">
            <a:avLst/>
          </a:prstGeom>
          <a:noFill/>
        </p:spPr>
        <p:txBody>
          <a:bodyPr wrap="square" rtlCol="0">
            <a:spAutoFit/>
          </a:bodyPr>
          <a:lstStyle/>
          <a:p>
            <a:r>
              <a:rPr lang="en-US" dirty="0"/>
              <a:t>(x</a:t>
            </a:r>
            <a:r>
              <a:rPr lang="en-US" baseline="-25000" dirty="0"/>
              <a:t>0</a:t>
            </a:r>
            <a:r>
              <a:rPr lang="en-US" dirty="0"/>
              <a:t>,y</a:t>
            </a:r>
            <a:r>
              <a:rPr lang="en-US" baseline="-25000" dirty="0"/>
              <a:t>0</a:t>
            </a:r>
            <a:r>
              <a:rPr lang="en-US" dirty="0"/>
              <a:t>,z</a:t>
            </a:r>
            <a:r>
              <a:rPr lang="en-US" baseline="-25000" dirty="0"/>
              <a:t>0</a:t>
            </a:r>
            <a:r>
              <a:rPr lang="en-US" dirty="0"/>
              <a:t>)</a:t>
            </a:r>
          </a:p>
        </p:txBody>
      </p:sp>
      <p:cxnSp>
        <p:nvCxnSpPr>
          <p:cNvPr id="100" name="Straight Connector 99"/>
          <p:cNvCxnSpPr/>
          <p:nvPr/>
        </p:nvCxnSpPr>
        <p:spPr>
          <a:xfrm flipH="1" flipV="1">
            <a:off x="6605240" y="4547927"/>
            <a:ext cx="35042" cy="906207"/>
          </a:xfrm>
          <a:prstGeom prst="line">
            <a:avLst/>
          </a:prstGeom>
          <a:ln w="22225">
            <a:solidFill>
              <a:srgbClr val="C00000"/>
            </a:solidFill>
            <a:prstDash val="sysDash"/>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6622760" y="4555492"/>
            <a:ext cx="1351643" cy="369332"/>
          </a:xfrm>
          <a:prstGeom prst="rect">
            <a:avLst/>
          </a:prstGeom>
          <a:noFill/>
        </p:spPr>
        <p:txBody>
          <a:bodyPr wrap="square" rtlCol="0">
            <a:spAutoFit/>
          </a:bodyPr>
          <a:lstStyle/>
          <a:p>
            <a:r>
              <a:rPr lang="en-US" b="1" dirty="0">
                <a:solidFill>
                  <a:srgbClr val="C00000"/>
                </a:solidFill>
              </a:rPr>
              <a:t>w=f(</a:t>
            </a:r>
            <a:r>
              <a:rPr lang="en-US" b="1" dirty="0"/>
              <a:t>x</a:t>
            </a:r>
            <a:r>
              <a:rPr lang="en-US" b="1" baseline="-25000" dirty="0"/>
              <a:t>0</a:t>
            </a:r>
            <a:r>
              <a:rPr lang="en-US" b="1" dirty="0"/>
              <a:t>,y</a:t>
            </a:r>
            <a:r>
              <a:rPr lang="en-US" b="1" baseline="-25000" dirty="0"/>
              <a:t>0,</a:t>
            </a:r>
            <a:r>
              <a:rPr lang="en-US" b="1" dirty="0"/>
              <a:t>z</a:t>
            </a:r>
            <a:r>
              <a:rPr lang="en-US" b="1" baseline="-25000" dirty="0"/>
              <a:t>0</a:t>
            </a:r>
            <a:r>
              <a:rPr lang="en-US" b="1" dirty="0">
                <a:solidFill>
                  <a:srgbClr val="C00000"/>
                </a:solidFill>
              </a:rPr>
              <a:t>)</a:t>
            </a:r>
          </a:p>
        </p:txBody>
      </p:sp>
      <p:sp>
        <p:nvSpPr>
          <p:cNvPr id="102" name="Oval 101"/>
          <p:cNvSpPr/>
          <p:nvPr/>
        </p:nvSpPr>
        <p:spPr>
          <a:xfrm>
            <a:off x="6546561" y="4471727"/>
            <a:ext cx="152400" cy="152400"/>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p:cNvCxnSpPr/>
          <p:nvPr/>
        </p:nvCxnSpPr>
        <p:spPr>
          <a:xfrm flipV="1">
            <a:off x="552367" y="2533650"/>
            <a:ext cx="8363033" cy="1"/>
          </a:xfrm>
          <a:prstGeom prst="line">
            <a:avLst/>
          </a:prstGeom>
          <a:ln w="2222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flipV="1">
            <a:off x="609600" y="4267200"/>
            <a:ext cx="8363033" cy="1"/>
          </a:xfrm>
          <a:prstGeom prst="line">
            <a:avLst/>
          </a:prstGeom>
          <a:ln w="2222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flipV="1">
            <a:off x="476167" y="990600"/>
            <a:ext cx="8363033" cy="1"/>
          </a:xfrm>
          <a:prstGeom prst="line">
            <a:avLst/>
          </a:prstGeom>
          <a:ln w="2222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06" name="TextBox 105"/>
          <p:cNvSpPr txBox="1"/>
          <p:nvPr/>
        </p:nvSpPr>
        <p:spPr>
          <a:xfrm>
            <a:off x="76200" y="2057400"/>
            <a:ext cx="3810000" cy="369332"/>
          </a:xfrm>
          <a:prstGeom prst="rect">
            <a:avLst/>
          </a:prstGeom>
          <a:noFill/>
          <a:ln w="19050">
            <a:solidFill>
              <a:schemeClr val="accent3">
                <a:lumMod val="50000"/>
              </a:schemeClr>
            </a:solidFill>
          </a:ln>
        </p:spPr>
        <p:txBody>
          <a:bodyPr wrap="square" rtlCol="0">
            <a:spAutoFit/>
          </a:bodyPr>
          <a:lstStyle/>
          <a:p>
            <a:r>
              <a:rPr lang="en-US" dirty="0"/>
              <a:t>Function of one variable</a:t>
            </a:r>
          </a:p>
        </p:txBody>
      </p:sp>
      <p:sp>
        <p:nvSpPr>
          <p:cNvPr id="107" name="TextBox 106"/>
          <p:cNvSpPr txBox="1"/>
          <p:nvPr/>
        </p:nvSpPr>
        <p:spPr>
          <a:xfrm>
            <a:off x="76200" y="3821668"/>
            <a:ext cx="3810000" cy="369332"/>
          </a:xfrm>
          <a:prstGeom prst="rect">
            <a:avLst/>
          </a:prstGeom>
          <a:noFill/>
          <a:ln w="19050">
            <a:solidFill>
              <a:schemeClr val="accent3">
                <a:lumMod val="50000"/>
              </a:schemeClr>
            </a:solidFill>
          </a:ln>
        </p:spPr>
        <p:txBody>
          <a:bodyPr wrap="square" rtlCol="0">
            <a:spAutoFit/>
          </a:bodyPr>
          <a:lstStyle/>
          <a:p>
            <a:r>
              <a:rPr lang="en-US" dirty="0"/>
              <a:t>Function of two variables</a:t>
            </a:r>
          </a:p>
        </p:txBody>
      </p:sp>
      <p:sp>
        <p:nvSpPr>
          <p:cNvPr id="108" name="TextBox 107"/>
          <p:cNvSpPr txBox="1"/>
          <p:nvPr/>
        </p:nvSpPr>
        <p:spPr>
          <a:xfrm>
            <a:off x="76200" y="5640943"/>
            <a:ext cx="3810000" cy="369332"/>
          </a:xfrm>
          <a:prstGeom prst="rect">
            <a:avLst/>
          </a:prstGeom>
          <a:noFill/>
          <a:ln w="19050">
            <a:solidFill>
              <a:schemeClr val="accent3">
                <a:lumMod val="50000"/>
              </a:schemeClr>
            </a:solidFill>
          </a:ln>
        </p:spPr>
        <p:txBody>
          <a:bodyPr wrap="square" rtlCol="0">
            <a:spAutoFit/>
          </a:bodyPr>
          <a:lstStyle/>
          <a:p>
            <a:r>
              <a:rPr lang="en-US" dirty="0"/>
              <a:t>Function of three variables</a:t>
            </a:r>
          </a:p>
        </p:txBody>
      </p:sp>
      <p:sp>
        <p:nvSpPr>
          <p:cNvPr id="109" name="TextBox 108"/>
          <p:cNvSpPr txBox="1"/>
          <p:nvPr/>
        </p:nvSpPr>
        <p:spPr>
          <a:xfrm>
            <a:off x="7544603" y="5065693"/>
            <a:ext cx="1598205" cy="954107"/>
          </a:xfrm>
          <a:prstGeom prst="rect">
            <a:avLst/>
          </a:prstGeom>
          <a:noFill/>
        </p:spPr>
        <p:txBody>
          <a:bodyPr wrap="square" rtlCol="0">
            <a:spAutoFit/>
          </a:bodyPr>
          <a:lstStyle/>
          <a:p>
            <a:r>
              <a:rPr lang="en-US" sz="1400" i="1" dirty="0"/>
              <a:t>(I don’t know how to draw the graph, but it’s there somewhere!)</a:t>
            </a:r>
          </a:p>
        </p:txBody>
      </p:sp>
      <p:sp>
        <p:nvSpPr>
          <p:cNvPr id="115" name="TextBox 114"/>
          <p:cNvSpPr txBox="1"/>
          <p:nvPr/>
        </p:nvSpPr>
        <p:spPr>
          <a:xfrm>
            <a:off x="7730340" y="1915180"/>
            <a:ext cx="1185060" cy="523220"/>
          </a:xfrm>
          <a:prstGeom prst="rect">
            <a:avLst/>
          </a:prstGeom>
          <a:noFill/>
        </p:spPr>
        <p:txBody>
          <a:bodyPr wrap="square" rtlCol="0">
            <a:spAutoFit/>
          </a:bodyPr>
          <a:lstStyle/>
          <a:p>
            <a:r>
              <a:rPr lang="en-US" sz="1400" i="1" dirty="0"/>
              <a:t>(Red arrow is output space)</a:t>
            </a:r>
          </a:p>
        </p:txBody>
      </p:sp>
      <p:sp>
        <p:nvSpPr>
          <p:cNvPr id="116" name="Oval 115"/>
          <p:cNvSpPr/>
          <p:nvPr/>
        </p:nvSpPr>
        <p:spPr>
          <a:xfrm>
            <a:off x="2176132" y="1688802"/>
            <a:ext cx="152400" cy="152400"/>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Tree>
    <p:extLst>
      <p:ext uri="{BB962C8B-B14F-4D97-AF65-F5344CB8AC3E}">
        <p14:creationId xmlns:p14="http://schemas.microsoft.com/office/powerpoint/2010/main" val="661812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5"/>
                                        </p:tgtEl>
                                        <p:attrNameLst>
                                          <p:attrName>style.visibility</p:attrName>
                                        </p:attrNameLst>
                                      </p:cBhvr>
                                      <p:to>
                                        <p:strVal val="visible"/>
                                      </p:to>
                                    </p:set>
                                  </p:childTnLst>
                                </p:cTn>
                              </p:par>
                              <p:par>
                                <p:cTn id="51" presetID="1" presetClass="entr" presetSubtype="0" fill="hold" grpId="1" nodeType="withEffect">
                                  <p:stCondLst>
                                    <p:cond delay="0"/>
                                  </p:stCondLst>
                                  <p:childTnLst>
                                    <p:set>
                                      <p:cBhvr>
                                        <p:cTn id="52" dur="1" fill="hold">
                                          <p:stCondLst>
                                            <p:cond delay="0"/>
                                          </p:stCondLst>
                                        </p:cTn>
                                        <p:tgtEl>
                                          <p:spTgt spid="11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76"/>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7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0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7"/>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8"/>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9"/>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0"/>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41"/>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44"/>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45"/>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107"/>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42"/>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3"/>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46"/>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47"/>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63"/>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65"/>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66"/>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67"/>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68"/>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69"/>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70"/>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71"/>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72"/>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nodeType="clickEffect">
                                  <p:stCondLst>
                                    <p:cond delay="0"/>
                                  </p:stCondLst>
                                  <p:childTnLst>
                                    <p:set>
                                      <p:cBhvr>
                                        <p:cTn id="112" dur="1" fill="hold">
                                          <p:stCondLst>
                                            <p:cond delay="0"/>
                                          </p:stCondLst>
                                        </p:cTn>
                                        <p:tgtEl>
                                          <p:spTgt spid="104"/>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80"/>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81"/>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82"/>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83"/>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84"/>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85"/>
                                        </p:tgtEl>
                                        <p:attrNameLst>
                                          <p:attrName>style.visibility</p:attrName>
                                        </p:attrNameLst>
                                      </p:cBhvr>
                                      <p:to>
                                        <p:strVal val="visible"/>
                                      </p:to>
                                    </p:set>
                                  </p:childTnLst>
                                </p:cTn>
                              </p:par>
                              <p:par>
                                <p:cTn id="127" presetID="1" presetClass="entr" presetSubtype="0" fill="hold" grpId="0" nodeType="withEffect">
                                  <p:stCondLst>
                                    <p:cond delay="0"/>
                                  </p:stCondLst>
                                  <p:childTnLst>
                                    <p:set>
                                      <p:cBhvr>
                                        <p:cTn id="128" dur="1" fill="hold">
                                          <p:stCondLst>
                                            <p:cond delay="0"/>
                                          </p:stCondLst>
                                        </p:cTn>
                                        <p:tgtEl>
                                          <p:spTgt spid="86"/>
                                        </p:tgtEl>
                                        <p:attrNameLst>
                                          <p:attrName>style.visibility</p:attrName>
                                        </p:attrNameLst>
                                      </p:cBhvr>
                                      <p:to>
                                        <p:strVal val="visible"/>
                                      </p:to>
                                    </p:set>
                                  </p:childTnLst>
                                </p:cTn>
                              </p:par>
                              <p:par>
                                <p:cTn id="129" presetID="1" presetClass="entr" presetSubtype="0" fill="hold" grpId="0" nodeType="withEffect">
                                  <p:stCondLst>
                                    <p:cond delay="0"/>
                                  </p:stCondLst>
                                  <p:childTnLst>
                                    <p:set>
                                      <p:cBhvr>
                                        <p:cTn id="130" dur="1" fill="hold">
                                          <p:stCondLst>
                                            <p:cond delay="0"/>
                                          </p:stCondLst>
                                        </p:cTn>
                                        <p:tgtEl>
                                          <p:spTgt spid="87"/>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88"/>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108"/>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grpId="1" nodeType="clickEffect">
                                  <p:stCondLst>
                                    <p:cond delay="0"/>
                                  </p:stCondLst>
                                  <p:childTnLst>
                                    <p:set>
                                      <p:cBhvr>
                                        <p:cTn id="138" dur="1" fill="hold">
                                          <p:stCondLst>
                                            <p:cond delay="0"/>
                                          </p:stCondLst>
                                        </p:cTn>
                                        <p:tgtEl>
                                          <p:spTgt spid="43"/>
                                        </p:tgtEl>
                                        <p:attrNameLst>
                                          <p:attrName>style.visibility</p:attrName>
                                        </p:attrNameLst>
                                      </p:cBhvr>
                                      <p:to>
                                        <p:strVal val="visible"/>
                                      </p:to>
                                    </p:set>
                                  </p:childTnLst>
                                </p:cTn>
                              </p:par>
                              <p:par>
                                <p:cTn id="139" presetID="1" presetClass="entr" presetSubtype="0" fill="hold" nodeType="withEffect">
                                  <p:stCondLst>
                                    <p:cond delay="0"/>
                                  </p:stCondLst>
                                  <p:childTnLst>
                                    <p:set>
                                      <p:cBhvr>
                                        <p:cTn id="140" dur="1" fill="hold">
                                          <p:stCondLst>
                                            <p:cond delay="0"/>
                                          </p:stCondLst>
                                        </p:cTn>
                                        <p:tgtEl>
                                          <p:spTgt spid="89"/>
                                        </p:tgtEl>
                                        <p:attrNameLst>
                                          <p:attrName>style.visibility</p:attrName>
                                        </p:attrNameLst>
                                      </p:cBhvr>
                                      <p:to>
                                        <p:strVal val="visible"/>
                                      </p:to>
                                    </p:set>
                                  </p:childTnLst>
                                </p:cTn>
                              </p:par>
                              <p:par>
                                <p:cTn id="141" presetID="1" presetClass="entr" presetSubtype="0" fill="hold" grpId="0" nodeType="withEffect">
                                  <p:stCondLst>
                                    <p:cond delay="0"/>
                                  </p:stCondLst>
                                  <p:childTnLst>
                                    <p:set>
                                      <p:cBhvr>
                                        <p:cTn id="142" dur="1" fill="hold">
                                          <p:stCondLst>
                                            <p:cond delay="0"/>
                                          </p:stCondLst>
                                        </p:cTn>
                                        <p:tgtEl>
                                          <p:spTgt spid="90"/>
                                        </p:tgtEl>
                                        <p:attrNameLst>
                                          <p:attrName>style.visibility</p:attrName>
                                        </p:attrNameLst>
                                      </p:cBhvr>
                                      <p:to>
                                        <p:strVal val="visible"/>
                                      </p:to>
                                    </p:set>
                                  </p:childTnLst>
                                </p:cTn>
                              </p:par>
                              <p:par>
                                <p:cTn id="143" presetID="1" presetClass="entr" presetSubtype="0" fill="hold" nodeType="withEffect">
                                  <p:stCondLst>
                                    <p:cond delay="0"/>
                                  </p:stCondLst>
                                  <p:childTnLst>
                                    <p:set>
                                      <p:cBhvr>
                                        <p:cTn id="144" dur="1" fill="hold">
                                          <p:stCondLst>
                                            <p:cond delay="0"/>
                                          </p:stCondLst>
                                        </p:cTn>
                                        <p:tgtEl>
                                          <p:spTgt spid="91"/>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92"/>
                                        </p:tgtEl>
                                        <p:attrNameLst>
                                          <p:attrName>style.visibility</p:attrName>
                                        </p:attrNameLst>
                                      </p:cBhvr>
                                      <p:to>
                                        <p:strVal val="visible"/>
                                      </p:to>
                                    </p:set>
                                  </p:childTnLst>
                                </p:cTn>
                              </p:par>
                              <p:par>
                                <p:cTn id="147" presetID="1" presetClass="entr" presetSubtype="0" fill="hold" nodeType="withEffect">
                                  <p:stCondLst>
                                    <p:cond delay="0"/>
                                  </p:stCondLst>
                                  <p:childTnLst>
                                    <p:set>
                                      <p:cBhvr>
                                        <p:cTn id="148" dur="1" fill="hold">
                                          <p:stCondLst>
                                            <p:cond delay="0"/>
                                          </p:stCondLst>
                                        </p:cTn>
                                        <p:tgtEl>
                                          <p:spTgt spid="93"/>
                                        </p:tgtEl>
                                        <p:attrNameLst>
                                          <p:attrName>style.visibility</p:attrName>
                                        </p:attrNameLst>
                                      </p:cBhvr>
                                      <p:to>
                                        <p:strVal val="visible"/>
                                      </p:to>
                                    </p:set>
                                  </p:childTnLst>
                                </p:cTn>
                              </p:par>
                              <p:par>
                                <p:cTn id="149" presetID="1" presetClass="entr" presetSubtype="0" fill="hold" grpId="0" nodeType="withEffect">
                                  <p:stCondLst>
                                    <p:cond delay="0"/>
                                  </p:stCondLst>
                                  <p:childTnLst>
                                    <p:set>
                                      <p:cBhvr>
                                        <p:cTn id="150" dur="1" fill="hold">
                                          <p:stCondLst>
                                            <p:cond delay="0"/>
                                          </p:stCondLst>
                                        </p:cTn>
                                        <p:tgtEl>
                                          <p:spTgt spid="94"/>
                                        </p:tgtEl>
                                        <p:attrNameLst>
                                          <p:attrName>style.visibility</p:attrName>
                                        </p:attrNameLst>
                                      </p:cBhvr>
                                      <p:to>
                                        <p:strVal val="visible"/>
                                      </p:to>
                                    </p:set>
                                  </p:childTnLst>
                                </p:cTn>
                              </p:par>
                              <p:par>
                                <p:cTn id="151" presetID="1" presetClass="entr" presetSubtype="0" fill="hold" nodeType="withEffect">
                                  <p:stCondLst>
                                    <p:cond delay="0"/>
                                  </p:stCondLst>
                                  <p:childTnLst>
                                    <p:set>
                                      <p:cBhvr>
                                        <p:cTn id="152" dur="1" fill="hold">
                                          <p:stCondLst>
                                            <p:cond delay="0"/>
                                          </p:stCondLst>
                                        </p:cTn>
                                        <p:tgtEl>
                                          <p:spTgt spid="95"/>
                                        </p:tgtEl>
                                        <p:attrNameLst>
                                          <p:attrName>style.visibility</p:attrName>
                                        </p:attrNameLst>
                                      </p:cBhvr>
                                      <p:to>
                                        <p:strVal val="visible"/>
                                      </p:to>
                                    </p:set>
                                  </p:childTnLst>
                                </p:cTn>
                              </p:par>
                              <p:par>
                                <p:cTn id="153" presetID="1" presetClass="entr" presetSubtype="0" fill="hold" grpId="0" nodeType="withEffect">
                                  <p:stCondLst>
                                    <p:cond delay="0"/>
                                  </p:stCondLst>
                                  <p:childTnLst>
                                    <p:set>
                                      <p:cBhvr>
                                        <p:cTn id="154" dur="1" fill="hold">
                                          <p:stCondLst>
                                            <p:cond delay="0"/>
                                          </p:stCondLst>
                                        </p:cTn>
                                        <p:tgtEl>
                                          <p:spTgt spid="96"/>
                                        </p:tgtEl>
                                        <p:attrNameLst>
                                          <p:attrName>style.visibility</p:attrName>
                                        </p:attrNameLst>
                                      </p:cBhvr>
                                      <p:to>
                                        <p:strVal val="visible"/>
                                      </p:to>
                                    </p:set>
                                  </p:childTnLst>
                                </p:cTn>
                              </p:par>
                              <p:par>
                                <p:cTn id="155" presetID="1" presetClass="entr" presetSubtype="0" fill="hold" grpId="0" nodeType="withEffect">
                                  <p:stCondLst>
                                    <p:cond delay="0"/>
                                  </p:stCondLst>
                                  <p:childTnLst>
                                    <p:set>
                                      <p:cBhvr>
                                        <p:cTn id="156" dur="1" fill="hold">
                                          <p:stCondLst>
                                            <p:cond delay="0"/>
                                          </p:stCondLst>
                                        </p:cTn>
                                        <p:tgtEl>
                                          <p:spTgt spid="97"/>
                                        </p:tgtEl>
                                        <p:attrNameLst>
                                          <p:attrName>style.visibility</p:attrName>
                                        </p:attrNameLst>
                                      </p:cBhvr>
                                      <p:to>
                                        <p:strVal val="visible"/>
                                      </p:to>
                                    </p:set>
                                  </p:childTnLst>
                                </p:cTn>
                              </p:par>
                              <p:par>
                                <p:cTn id="157" presetID="1" presetClass="entr" presetSubtype="0" fill="hold" grpId="0" nodeType="withEffect">
                                  <p:stCondLst>
                                    <p:cond delay="0"/>
                                  </p:stCondLst>
                                  <p:childTnLst>
                                    <p:set>
                                      <p:cBhvr>
                                        <p:cTn id="158" dur="1" fill="hold">
                                          <p:stCondLst>
                                            <p:cond delay="0"/>
                                          </p:stCondLst>
                                        </p:cTn>
                                        <p:tgtEl>
                                          <p:spTgt spid="98"/>
                                        </p:tgtEl>
                                        <p:attrNameLst>
                                          <p:attrName>style.visibility</p:attrName>
                                        </p:attrNameLst>
                                      </p:cBhvr>
                                      <p:to>
                                        <p:strVal val="visible"/>
                                      </p:to>
                                    </p:set>
                                  </p:childTnLst>
                                </p:cTn>
                              </p:par>
                              <p:par>
                                <p:cTn id="159" presetID="1" presetClass="entr" presetSubtype="0" fill="hold" grpId="0" nodeType="withEffect">
                                  <p:stCondLst>
                                    <p:cond delay="0"/>
                                  </p:stCondLst>
                                  <p:childTnLst>
                                    <p:set>
                                      <p:cBhvr>
                                        <p:cTn id="160" dur="1" fill="hold">
                                          <p:stCondLst>
                                            <p:cond delay="0"/>
                                          </p:stCondLst>
                                        </p:cTn>
                                        <p:tgtEl>
                                          <p:spTgt spid="99"/>
                                        </p:tgtEl>
                                        <p:attrNameLst>
                                          <p:attrName>style.visibility</p:attrName>
                                        </p:attrNameLst>
                                      </p:cBhvr>
                                      <p:to>
                                        <p:strVal val="visible"/>
                                      </p:to>
                                    </p:set>
                                  </p:childTnLst>
                                </p:cTn>
                              </p:par>
                              <p:par>
                                <p:cTn id="161" presetID="1" presetClass="entr" presetSubtype="0" fill="hold" nodeType="withEffect">
                                  <p:stCondLst>
                                    <p:cond delay="0"/>
                                  </p:stCondLst>
                                  <p:childTnLst>
                                    <p:set>
                                      <p:cBhvr>
                                        <p:cTn id="162" dur="1" fill="hold">
                                          <p:stCondLst>
                                            <p:cond delay="0"/>
                                          </p:stCondLst>
                                        </p:cTn>
                                        <p:tgtEl>
                                          <p:spTgt spid="100"/>
                                        </p:tgtEl>
                                        <p:attrNameLst>
                                          <p:attrName>style.visibility</p:attrName>
                                        </p:attrNameLst>
                                      </p:cBhvr>
                                      <p:to>
                                        <p:strVal val="visible"/>
                                      </p:to>
                                    </p:set>
                                  </p:childTnLst>
                                </p:cTn>
                              </p:par>
                              <p:par>
                                <p:cTn id="163" presetID="1" presetClass="entr" presetSubtype="0" fill="hold" grpId="0" nodeType="withEffect">
                                  <p:stCondLst>
                                    <p:cond delay="0"/>
                                  </p:stCondLst>
                                  <p:childTnLst>
                                    <p:set>
                                      <p:cBhvr>
                                        <p:cTn id="164" dur="1" fill="hold">
                                          <p:stCondLst>
                                            <p:cond delay="0"/>
                                          </p:stCondLst>
                                        </p:cTn>
                                        <p:tgtEl>
                                          <p:spTgt spid="101"/>
                                        </p:tgtEl>
                                        <p:attrNameLst>
                                          <p:attrName>style.visibility</p:attrName>
                                        </p:attrNameLst>
                                      </p:cBhvr>
                                      <p:to>
                                        <p:strVal val="visible"/>
                                      </p:to>
                                    </p:set>
                                  </p:childTnLst>
                                </p:cTn>
                              </p:par>
                              <p:par>
                                <p:cTn id="165" presetID="1" presetClass="entr" presetSubtype="0" fill="hold" grpId="0" nodeType="withEffect">
                                  <p:stCondLst>
                                    <p:cond delay="0"/>
                                  </p:stCondLst>
                                  <p:childTnLst>
                                    <p:set>
                                      <p:cBhvr>
                                        <p:cTn id="166" dur="1" fill="hold">
                                          <p:stCondLst>
                                            <p:cond delay="0"/>
                                          </p:stCondLst>
                                        </p:cTn>
                                        <p:tgtEl>
                                          <p:spTgt spid="102"/>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presetID="1" presetClass="entr" presetSubtype="0" fill="hold" grpId="0" nodeType="clickEffect">
                                  <p:stCondLst>
                                    <p:cond delay="0"/>
                                  </p:stCondLst>
                                  <p:childTnLst>
                                    <p:set>
                                      <p:cBhvr>
                                        <p:cTn id="170" dur="1" fill="hold">
                                          <p:stCondLst>
                                            <p:cond delay="0"/>
                                          </p:stCondLst>
                                        </p:cTn>
                                        <p:tgtEl>
                                          <p:spTgt spid="109"/>
                                        </p:tgtEl>
                                        <p:attrNameLst>
                                          <p:attrName>style.visibility</p:attrName>
                                        </p:attrNameLst>
                                      </p:cBhvr>
                                      <p:to>
                                        <p:strVal val="visible"/>
                                      </p:to>
                                    </p:set>
                                  </p:childTnLst>
                                </p:cTn>
                              </p:par>
                            </p:childTnLst>
                          </p:cTn>
                        </p:par>
                      </p:childTnLst>
                    </p:cTn>
                  </p:par>
                  <p:par>
                    <p:cTn id="171" fill="hold">
                      <p:stCondLst>
                        <p:cond delay="indefinite"/>
                      </p:stCondLst>
                      <p:childTnLst>
                        <p:par>
                          <p:cTn id="172" fill="hold">
                            <p:stCondLst>
                              <p:cond delay="0"/>
                            </p:stCondLst>
                            <p:childTnLst>
                              <p:par>
                                <p:cTn id="173" presetID="1" presetClass="entr" presetSubtype="0" fill="hold" grpId="0" nodeType="clickEffect">
                                  <p:stCondLst>
                                    <p:cond delay="0"/>
                                  </p:stCondLst>
                                  <p:childTnLst>
                                    <p:set>
                                      <p:cBhvr>
                                        <p:cTn id="174" dur="1" fill="hold">
                                          <p:stCondLst>
                                            <p:cond delay="0"/>
                                          </p:stCondLst>
                                        </p:cTn>
                                        <p:tgtEl>
                                          <p:spTgt spid="1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0" grpId="0" animBg="1"/>
      <p:bldP spid="31" grpId="0"/>
      <p:bldP spid="33" grpId="0"/>
      <p:bldP spid="35" grpId="0"/>
      <p:bldP spid="36" grpId="0" animBg="1"/>
      <p:bldP spid="38" grpId="0"/>
      <p:bldP spid="39" grpId="0"/>
      <p:bldP spid="40" grpId="0" animBg="1"/>
      <p:bldP spid="41" grpId="0"/>
      <p:bldP spid="43" grpId="0"/>
      <p:bldP spid="43" grpId="1"/>
      <p:bldP spid="45" grpId="0"/>
      <p:bldP spid="47" grpId="0"/>
      <p:bldP spid="48" grpId="0"/>
      <p:bldP spid="65" grpId="0"/>
      <p:bldP spid="66" grpId="0"/>
      <p:bldP spid="67" grpId="0" animBg="1"/>
      <p:bldP spid="68" grpId="0" animBg="1"/>
      <p:bldP spid="69" grpId="0"/>
      <p:bldP spid="71" grpId="0" animBg="1"/>
      <p:bldP spid="72" grpId="0"/>
      <p:bldP spid="73" grpId="0" animBg="1"/>
      <p:bldP spid="74" grpId="0"/>
      <p:bldP spid="75" grpId="0"/>
      <p:bldP spid="76" grpId="0" animBg="1"/>
      <p:bldP spid="81" grpId="0"/>
      <p:bldP spid="83" grpId="0"/>
      <p:bldP spid="85" grpId="0"/>
      <p:bldP spid="86" grpId="0" animBg="1"/>
      <p:bldP spid="87" grpId="0"/>
      <p:bldP spid="88" grpId="0"/>
      <p:bldP spid="90" grpId="0"/>
      <p:bldP spid="92" grpId="0"/>
      <p:bldP spid="94" grpId="0"/>
      <p:bldP spid="96" grpId="0"/>
      <p:bldP spid="97" grpId="0"/>
      <p:bldP spid="98" grpId="0" animBg="1"/>
      <p:bldP spid="99" grpId="0"/>
      <p:bldP spid="101" grpId="0"/>
      <p:bldP spid="102" grpId="0" animBg="1"/>
      <p:bldP spid="106" grpId="0" animBg="1"/>
      <p:bldP spid="107" grpId="0" animBg="1"/>
      <p:bldP spid="108" grpId="0" animBg="1"/>
      <p:bldP spid="109" grpId="0"/>
      <p:bldP spid="115" grpId="0"/>
      <p:bldP spid="115" grpId="1"/>
      <p:bldP spid="1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525" y="6119336"/>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49" name="TextBox 48"/>
          <p:cNvSpPr txBox="1"/>
          <p:nvPr/>
        </p:nvSpPr>
        <p:spPr>
          <a:xfrm>
            <a:off x="-1192"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09                                   Copyright: J.A. </a:t>
            </a:r>
            <a:r>
              <a:rPr lang="en-US" dirty="0" err="1">
                <a:solidFill>
                  <a:srgbClr val="FFC000"/>
                </a:solidFill>
              </a:rPr>
              <a:t>Sethian</a:t>
            </a:r>
            <a:endParaRPr lang="en-US" dirty="0">
              <a:solidFill>
                <a:srgbClr val="FFC000"/>
              </a:solidFill>
            </a:endParaRPr>
          </a:p>
        </p:txBody>
      </p:sp>
      <p:sp>
        <p:nvSpPr>
          <p:cNvPr id="77" name="Rectangle 76"/>
          <p:cNvSpPr/>
          <p:nvPr/>
        </p:nvSpPr>
        <p:spPr>
          <a:xfrm>
            <a:off x="1219200" y="457200"/>
            <a:ext cx="6636176" cy="461665"/>
          </a:xfrm>
          <a:prstGeom prst="rect">
            <a:avLst/>
          </a:prstGeom>
        </p:spPr>
        <p:txBody>
          <a:bodyPr wrap="none">
            <a:spAutoFit/>
          </a:bodyPr>
          <a:lstStyle/>
          <a:p>
            <a:r>
              <a:rPr lang="en-US" sz="2400" b="1" dirty="0">
                <a:solidFill>
                  <a:srgbClr val="0070C0"/>
                </a:solidFill>
              </a:rPr>
              <a:t>Derivatives of functions of more than one variable</a:t>
            </a:r>
          </a:p>
        </p:txBody>
      </p:sp>
      <p:cxnSp>
        <p:nvCxnSpPr>
          <p:cNvPr id="78" name="Straight Arrow Connector 77"/>
          <p:cNvCxnSpPr/>
          <p:nvPr/>
        </p:nvCxnSpPr>
        <p:spPr>
          <a:xfrm>
            <a:off x="642068" y="3562324"/>
            <a:ext cx="2395469" cy="937941"/>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2736660" y="4500265"/>
            <a:ext cx="413468" cy="369332"/>
          </a:xfrm>
          <a:prstGeom prst="rect">
            <a:avLst/>
          </a:prstGeom>
          <a:noFill/>
        </p:spPr>
        <p:txBody>
          <a:bodyPr wrap="square" rtlCol="0">
            <a:spAutoFit/>
          </a:bodyPr>
          <a:lstStyle/>
          <a:p>
            <a:r>
              <a:rPr lang="en-US" b="1" dirty="0"/>
              <a:t>x</a:t>
            </a:r>
          </a:p>
        </p:txBody>
      </p:sp>
      <p:cxnSp>
        <p:nvCxnSpPr>
          <p:cNvPr id="111" name="Straight Arrow Connector 110"/>
          <p:cNvCxnSpPr>
            <a:endCxn id="112" idx="1"/>
          </p:cNvCxnSpPr>
          <p:nvPr/>
        </p:nvCxnSpPr>
        <p:spPr>
          <a:xfrm flipV="1">
            <a:off x="642068" y="2997898"/>
            <a:ext cx="2555994" cy="564428"/>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112" name="TextBox 111"/>
          <p:cNvSpPr txBox="1"/>
          <p:nvPr/>
        </p:nvSpPr>
        <p:spPr>
          <a:xfrm>
            <a:off x="3198062" y="2813232"/>
            <a:ext cx="413468" cy="369332"/>
          </a:xfrm>
          <a:prstGeom prst="rect">
            <a:avLst/>
          </a:prstGeom>
          <a:noFill/>
        </p:spPr>
        <p:txBody>
          <a:bodyPr wrap="square" rtlCol="0">
            <a:spAutoFit/>
          </a:bodyPr>
          <a:lstStyle/>
          <a:p>
            <a:r>
              <a:rPr lang="en-US" b="1" dirty="0"/>
              <a:t>y</a:t>
            </a:r>
          </a:p>
        </p:txBody>
      </p:sp>
      <p:cxnSp>
        <p:nvCxnSpPr>
          <p:cNvPr id="113" name="Straight Arrow Connector 112"/>
          <p:cNvCxnSpPr/>
          <p:nvPr/>
        </p:nvCxnSpPr>
        <p:spPr>
          <a:xfrm flipV="1">
            <a:off x="642068" y="1925666"/>
            <a:ext cx="0" cy="1636658"/>
          </a:xfrm>
          <a:prstGeom prst="straightConnector1">
            <a:avLst/>
          </a:prstGeom>
          <a:ln w="349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4" name="TextBox 113"/>
          <p:cNvSpPr txBox="1"/>
          <p:nvPr/>
        </p:nvSpPr>
        <p:spPr>
          <a:xfrm>
            <a:off x="241005" y="1761461"/>
            <a:ext cx="413468" cy="369332"/>
          </a:xfrm>
          <a:prstGeom prst="rect">
            <a:avLst/>
          </a:prstGeom>
          <a:noFill/>
        </p:spPr>
        <p:txBody>
          <a:bodyPr wrap="square" rtlCol="0">
            <a:spAutoFit/>
          </a:bodyPr>
          <a:lstStyle/>
          <a:p>
            <a:r>
              <a:rPr lang="en-US" b="1" dirty="0"/>
              <a:t>z</a:t>
            </a:r>
          </a:p>
        </p:txBody>
      </p:sp>
      <p:sp>
        <p:nvSpPr>
          <p:cNvPr id="117" name="Freeform 116"/>
          <p:cNvSpPr/>
          <p:nvPr/>
        </p:nvSpPr>
        <p:spPr>
          <a:xfrm rot="1098650">
            <a:off x="1653471" y="941805"/>
            <a:ext cx="3781430" cy="2377975"/>
          </a:xfrm>
          <a:custGeom>
            <a:avLst/>
            <a:gdLst>
              <a:gd name="connsiteX0" fmla="*/ 141059 w 1949086"/>
              <a:gd name="connsiteY0" fmla="*/ 262022 h 2452349"/>
              <a:gd name="connsiteX1" fmla="*/ 1948593 w 1949086"/>
              <a:gd name="connsiteY1" fmla="*/ 283287 h 2452349"/>
              <a:gd name="connsiteX2" fmla="*/ 321812 w 1949086"/>
              <a:gd name="connsiteY2" fmla="*/ 2452329 h 2452349"/>
              <a:gd name="connsiteX3" fmla="*/ 141059 w 1949086"/>
              <a:gd name="connsiteY3" fmla="*/ 262022 h 2452349"/>
            </a:gdLst>
            <a:ahLst/>
            <a:cxnLst>
              <a:cxn ang="0">
                <a:pos x="connsiteX0" y="connsiteY0"/>
              </a:cxn>
              <a:cxn ang="0">
                <a:pos x="connsiteX1" y="connsiteY1"/>
              </a:cxn>
              <a:cxn ang="0">
                <a:pos x="connsiteX2" y="connsiteY2"/>
              </a:cxn>
              <a:cxn ang="0">
                <a:pos x="connsiteX3" y="connsiteY3"/>
              </a:cxn>
            </a:cxnLst>
            <a:rect l="l" t="t" r="r" b="b"/>
            <a:pathLst>
              <a:path w="1949086" h="2452349">
                <a:moveTo>
                  <a:pt x="141059" y="262022"/>
                </a:moveTo>
                <a:cubicBezTo>
                  <a:pt x="412189" y="-99485"/>
                  <a:pt x="1918468" y="-81764"/>
                  <a:pt x="1948593" y="283287"/>
                </a:cubicBezTo>
                <a:cubicBezTo>
                  <a:pt x="1978718" y="648338"/>
                  <a:pt x="621296" y="2459417"/>
                  <a:pt x="321812" y="2452329"/>
                </a:cubicBezTo>
                <a:cubicBezTo>
                  <a:pt x="22328" y="2445241"/>
                  <a:pt x="-130071" y="623529"/>
                  <a:pt x="141059" y="262022"/>
                </a:cubicBezTo>
                <a:close/>
              </a:path>
            </a:pathLst>
          </a:custGeom>
          <a:solidFill>
            <a:schemeClr val="accent1">
              <a:alpha val="3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TextBox 117"/>
          <p:cNvSpPr txBox="1"/>
          <p:nvPr/>
        </p:nvSpPr>
        <p:spPr>
          <a:xfrm>
            <a:off x="4529940" y="1002268"/>
            <a:ext cx="1032660" cy="369332"/>
          </a:xfrm>
          <a:prstGeom prst="rect">
            <a:avLst/>
          </a:prstGeom>
          <a:noFill/>
        </p:spPr>
        <p:txBody>
          <a:bodyPr wrap="square" rtlCol="0">
            <a:spAutoFit/>
          </a:bodyPr>
          <a:lstStyle/>
          <a:p>
            <a:r>
              <a:rPr lang="en-US" b="1" dirty="0"/>
              <a:t>z=f(</a:t>
            </a:r>
            <a:r>
              <a:rPr lang="en-US" b="1" dirty="0" err="1"/>
              <a:t>x,y</a:t>
            </a:r>
            <a:r>
              <a:rPr lang="en-US" b="1" dirty="0"/>
              <a:t>)</a:t>
            </a:r>
          </a:p>
        </p:txBody>
      </p:sp>
      <p:sp>
        <p:nvSpPr>
          <p:cNvPr id="119" name="Oval 118"/>
          <p:cNvSpPr/>
          <p:nvPr/>
        </p:nvSpPr>
        <p:spPr>
          <a:xfrm>
            <a:off x="2215116" y="365701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TextBox 119"/>
          <p:cNvSpPr txBox="1"/>
          <p:nvPr/>
        </p:nvSpPr>
        <p:spPr>
          <a:xfrm>
            <a:off x="1752600" y="3749933"/>
            <a:ext cx="992372" cy="369332"/>
          </a:xfrm>
          <a:prstGeom prst="rect">
            <a:avLst/>
          </a:prstGeom>
          <a:noFill/>
        </p:spPr>
        <p:txBody>
          <a:bodyPr wrap="square" rtlCol="0">
            <a:spAutoFit/>
          </a:bodyPr>
          <a:lstStyle/>
          <a:p>
            <a:r>
              <a:rPr lang="en-US" b="1" dirty="0"/>
              <a:t>(x</a:t>
            </a:r>
            <a:r>
              <a:rPr lang="en-US" b="1" baseline="-25000" dirty="0"/>
              <a:t>0</a:t>
            </a:r>
            <a:r>
              <a:rPr lang="en-US" b="1" dirty="0"/>
              <a:t>,y</a:t>
            </a:r>
            <a:r>
              <a:rPr lang="en-US" b="1" baseline="-25000" dirty="0"/>
              <a:t>0</a:t>
            </a:r>
            <a:r>
              <a:rPr lang="en-US" b="1" dirty="0"/>
              <a:t>)</a:t>
            </a:r>
          </a:p>
        </p:txBody>
      </p:sp>
      <p:cxnSp>
        <p:nvCxnSpPr>
          <p:cNvPr id="121" name="Straight Connector 120"/>
          <p:cNvCxnSpPr/>
          <p:nvPr/>
        </p:nvCxnSpPr>
        <p:spPr>
          <a:xfrm flipH="1" flipV="1">
            <a:off x="2269441" y="2823865"/>
            <a:ext cx="17521" cy="893804"/>
          </a:xfrm>
          <a:prstGeom prst="line">
            <a:avLst/>
          </a:prstGeom>
          <a:ln w="22225">
            <a:solidFill>
              <a:srgbClr val="C00000"/>
            </a:solidFill>
            <a:prstDash val="sysDash"/>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2185709" y="2667795"/>
            <a:ext cx="152400" cy="152400"/>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TextBox 122"/>
          <p:cNvSpPr txBox="1"/>
          <p:nvPr/>
        </p:nvSpPr>
        <p:spPr>
          <a:xfrm>
            <a:off x="1240938" y="2736298"/>
            <a:ext cx="1185060" cy="369332"/>
          </a:xfrm>
          <a:prstGeom prst="rect">
            <a:avLst/>
          </a:prstGeom>
          <a:noFill/>
        </p:spPr>
        <p:txBody>
          <a:bodyPr wrap="square" rtlCol="0">
            <a:spAutoFit/>
          </a:bodyPr>
          <a:lstStyle/>
          <a:p>
            <a:r>
              <a:rPr lang="en-US" b="1" dirty="0">
                <a:solidFill>
                  <a:srgbClr val="C00000"/>
                </a:solidFill>
              </a:rPr>
              <a:t>z=f(</a:t>
            </a:r>
            <a:r>
              <a:rPr lang="en-US" b="1" dirty="0"/>
              <a:t>x</a:t>
            </a:r>
            <a:r>
              <a:rPr lang="en-US" b="1" baseline="-25000" dirty="0"/>
              <a:t>0</a:t>
            </a:r>
            <a:r>
              <a:rPr lang="en-US" b="1" dirty="0"/>
              <a:t>,y</a:t>
            </a:r>
            <a:r>
              <a:rPr lang="en-US" b="1" baseline="-25000" dirty="0"/>
              <a:t>0</a:t>
            </a:r>
            <a:r>
              <a:rPr lang="en-US" b="1" dirty="0">
                <a:solidFill>
                  <a:srgbClr val="C00000"/>
                </a:solidFill>
              </a:rPr>
              <a:t>)</a:t>
            </a:r>
          </a:p>
        </p:txBody>
      </p:sp>
      <p:cxnSp>
        <p:nvCxnSpPr>
          <p:cNvPr id="124" name="Straight Arrow Connector 123"/>
          <p:cNvCxnSpPr/>
          <p:nvPr/>
        </p:nvCxnSpPr>
        <p:spPr>
          <a:xfrm>
            <a:off x="2271427" y="3733846"/>
            <a:ext cx="2036531" cy="842619"/>
          </a:xfrm>
          <a:prstGeom prst="straightConnector1">
            <a:avLst/>
          </a:prstGeom>
          <a:ln w="34925">
            <a:prstDash val="sysDash"/>
            <a:tailEnd type="arrow"/>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a:off x="4191000" y="4506210"/>
            <a:ext cx="992372" cy="369332"/>
          </a:xfrm>
          <a:prstGeom prst="rect">
            <a:avLst/>
          </a:prstGeom>
          <a:noFill/>
        </p:spPr>
        <p:txBody>
          <a:bodyPr wrap="square" rtlCol="0">
            <a:spAutoFit/>
          </a:bodyPr>
          <a:lstStyle/>
          <a:p>
            <a:r>
              <a:rPr lang="en-US" b="1" dirty="0"/>
              <a:t>(x</a:t>
            </a:r>
            <a:r>
              <a:rPr lang="en-US" b="1" baseline="-25000" dirty="0"/>
              <a:t>0</a:t>
            </a:r>
            <a:r>
              <a:rPr lang="en-US" b="1" dirty="0"/>
              <a:t>+h,y</a:t>
            </a:r>
            <a:r>
              <a:rPr lang="en-US" b="1" baseline="-25000" dirty="0"/>
              <a:t>0</a:t>
            </a:r>
            <a:r>
              <a:rPr lang="en-US" b="1" dirty="0"/>
              <a:t>)</a:t>
            </a:r>
          </a:p>
        </p:txBody>
      </p:sp>
      <p:cxnSp>
        <p:nvCxnSpPr>
          <p:cNvPr id="126" name="Straight Arrow Connector 125"/>
          <p:cNvCxnSpPr>
            <a:endCxn id="128" idx="6"/>
          </p:cNvCxnSpPr>
          <p:nvPr/>
        </p:nvCxnSpPr>
        <p:spPr>
          <a:xfrm flipV="1">
            <a:off x="2248794" y="1985665"/>
            <a:ext cx="2018406" cy="750634"/>
          </a:xfrm>
          <a:prstGeom prst="straightConnector1">
            <a:avLst/>
          </a:prstGeom>
          <a:ln w="34925">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27" name="TextBox 126"/>
          <p:cNvSpPr txBox="1"/>
          <p:nvPr/>
        </p:nvSpPr>
        <p:spPr>
          <a:xfrm>
            <a:off x="4189228" y="1757065"/>
            <a:ext cx="1373372" cy="369332"/>
          </a:xfrm>
          <a:prstGeom prst="rect">
            <a:avLst/>
          </a:prstGeom>
          <a:noFill/>
        </p:spPr>
        <p:txBody>
          <a:bodyPr wrap="square" rtlCol="0">
            <a:spAutoFit/>
          </a:bodyPr>
          <a:lstStyle/>
          <a:p>
            <a:r>
              <a:rPr lang="en-US" b="1" dirty="0">
                <a:solidFill>
                  <a:srgbClr val="C00000"/>
                </a:solidFill>
              </a:rPr>
              <a:t>z=f(x</a:t>
            </a:r>
            <a:r>
              <a:rPr lang="en-US" b="1" baseline="-25000" dirty="0">
                <a:solidFill>
                  <a:srgbClr val="C00000"/>
                </a:solidFill>
              </a:rPr>
              <a:t>0</a:t>
            </a:r>
            <a:r>
              <a:rPr lang="en-US" b="1" dirty="0">
                <a:solidFill>
                  <a:srgbClr val="C00000"/>
                </a:solidFill>
              </a:rPr>
              <a:t>+h,y</a:t>
            </a:r>
            <a:r>
              <a:rPr lang="en-US" b="1" baseline="-25000" dirty="0">
                <a:solidFill>
                  <a:srgbClr val="C00000"/>
                </a:solidFill>
              </a:rPr>
              <a:t>0</a:t>
            </a:r>
            <a:r>
              <a:rPr lang="en-US" b="1" dirty="0">
                <a:solidFill>
                  <a:srgbClr val="C00000"/>
                </a:solidFill>
              </a:rPr>
              <a:t>)</a:t>
            </a:r>
          </a:p>
        </p:txBody>
      </p:sp>
      <p:sp>
        <p:nvSpPr>
          <p:cNvPr id="128" name="Oval 127"/>
          <p:cNvSpPr/>
          <p:nvPr/>
        </p:nvSpPr>
        <p:spPr>
          <a:xfrm>
            <a:off x="4114800" y="1909465"/>
            <a:ext cx="152400" cy="152400"/>
          </a:xfrm>
          <a:prstGeom prst="ellipse">
            <a:avLst/>
          </a:prstGeom>
          <a:solidFill>
            <a:srgbClr val="C00000">
              <a:alpha val="39000"/>
            </a:srgb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9" name="Straight Arrow Connector 128"/>
          <p:cNvCxnSpPr>
            <a:stCxn id="119" idx="7"/>
          </p:cNvCxnSpPr>
          <p:nvPr/>
        </p:nvCxnSpPr>
        <p:spPr>
          <a:xfrm flipV="1">
            <a:off x="2345198" y="3397356"/>
            <a:ext cx="1236202" cy="281974"/>
          </a:xfrm>
          <a:prstGeom prst="straightConnector1">
            <a:avLst/>
          </a:prstGeom>
          <a:ln w="34925">
            <a:prstDash val="sysDash"/>
            <a:tailEnd type="arrow"/>
          </a:ln>
        </p:spPr>
        <p:style>
          <a:lnRef idx="1">
            <a:schemeClr val="accent1"/>
          </a:lnRef>
          <a:fillRef idx="0">
            <a:schemeClr val="accent1"/>
          </a:fillRef>
          <a:effectRef idx="0">
            <a:schemeClr val="accent1"/>
          </a:effectRef>
          <a:fontRef idx="minor">
            <a:schemeClr val="tx1"/>
          </a:fontRef>
        </p:style>
      </p:cxnSp>
      <p:sp>
        <p:nvSpPr>
          <p:cNvPr id="130" name="TextBox 129"/>
          <p:cNvSpPr txBox="1"/>
          <p:nvPr/>
        </p:nvSpPr>
        <p:spPr>
          <a:xfrm>
            <a:off x="3168501" y="3071962"/>
            <a:ext cx="992372" cy="369332"/>
          </a:xfrm>
          <a:prstGeom prst="rect">
            <a:avLst/>
          </a:prstGeom>
          <a:noFill/>
        </p:spPr>
        <p:txBody>
          <a:bodyPr wrap="square" rtlCol="0">
            <a:spAutoFit/>
          </a:bodyPr>
          <a:lstStyle/>
          <a:p>
            <a:r>
              <a:rPr lang="en-US" b="1" dirty="0"/>
              <a:t>(x</a:t>
            </a:r>
            <a:r>
              <a:rPr lang="en-US" b="1" baseline="-25000" dirty="0"/>
              <a:t>0</a:t>
            </a:r>
            <a:r>
              <a:rPr lang="en-US" b="1" dirty="0"/>
              <a:t>,y</a:t>
            </a:r>
            <a:r>
              <a:rPr lang="en-US" b="1" baseline="-25000" dirty="0"/>
              <a:t>0</a:t>
            </a:r>
            <a:r>
              <a:rPr lang="en-US" b="1" dirty="0"/>
              <a:t>+h)</a:t>
            </a:r>
          </a:p>
        </p:txBody>
      </p:sp>
      <p:cxnSp>
        <p:nvCxnSpPr>
          <p:cNvPr id="131" name="Straight Connector 130"/>
          <p:cNvCxnSpPr>
            <a:endCxn id="128" idx="4"/>
          </p:cNvCxnSpPr>
          <p:nvPr/>
        </p:nvCxnSpPr>
        <p:spPr>
          <a:xfrm flipH="1" flipV="1">
            <a:off x="4191000" y="2061865"/>
            <a:ext cx="39840" cy="2438400"/>
          </a:xfrm>
          <a:prstGeom prst="line">
            <a:avLst/>
          </a:prstGeom>
          <a:ln w="22225">
            <a:solidFill>
              <a:srgbClr val="C00000"/>
            </a:solidFill>
            <a:prstDash val="sysDash"/>
          </a:ln>
        </p:spPr>
        <p:style>
          <a:lnRef idx="1">
            <a:schemeClr val="accent1"/>
          </a:lnRef>
          <a:fillRef idx="0">
            <a:schemeClr val="accent1"/>
          </a:fillRef>
          <a:effectRef idx="0">
            <a:schemeClr val="accent1"/>
          </a:effectRef>
          <a:fontRef idx="minor">
            <a:schemeClr val="tx1"/>
          </a:fontRef>
        </p:style>
      </p:cxnSp>
      <p:sp>
        <p:nvSpPr>
          <p:cNvPr id="132" name="TextBox 131"/>
          <p:cNvSpPr txBox="1"/>
          <p:nvPr/>
        </p:nvSpPr>
        <p:spPr>
          <a:xfrm>
            <a:off x="2895600" y="1071265"/>
            <a:ext cx="1373372" cy="369332"/>
          </a:xfrm>
          <a:prstGeom prst="rect">
            <a:avLst/>
          </a:prstGeom>
          <a:noFill/>
        </p:spPr>
        <p:txBody>
          <a:bodyPr wrap="square" rtlCol="0">
            <a:spAutoFit/>
          </a:bodyPr>
          <a:lstStyle/>
          <a:p>
            <a:r>
              <a:rPr lang="en-US" b="1" dirty="0">
                <a:solidFill>
                  <a:srgbClr val="C00000"/>
                </a:solidFill>
              </a:rPr>
              <a:t>z=f(x</a:t>
            </a:r>
            <a:r>
              <a:rPr lang="en-US" b="1" baseline="-25000" dirty="0">
                <a:solidFill>
                  <a:srgbClr val="C00000"/>
                </a:solidFill>
              </a:rPr>
              <a:t>0</a:t>
            </a:r>
            <a:r>
              <a:rPr lang="en-US" b="1" dirty="0">
                <a:solidFill>
                  <a:srgbClr val="C00000"/>
                </a:solidFill>
              </a:rPr>
              <a:t>,y</a:t>
            </a:r>
            <a:r>
              <a:rPr lang="en-US" b="1" baseline="-25000" dirty="0">
                <a:solidFill>
                  <a:srgbClr val="C00000"/>
                </a:solidFill>
              </a:rPr>
              <a:t>0</a:t>
            </a:r>
            <a:r>
              <a:rPr lang="en-US" b="1" dirty="0">
                <a:solidFill>
                  <a:srgbClr val="C00000"/>
                </a:solidFill>
              </a:rPr>
              <a:t>+h)</a:t>
            </a:r>
          </a:p>
        </p:txBody>
      </p:sp>
      <p:sp>
        <p:nvSpPr>
          <p:cNvPr id="133" name="Oval 132"/>
          <p:cNvSpPr/>
          <p:nvPr/>
        </p:nvSpPr>
        <p:spPr>
          <a:xfrm>
            <a:off x="3467986" y="1436490"/>
            <a:ext cx="152400" cy="152400"/>
          </a:xfrm>
          <a:prstGeom prst="ellipse">
            <a:avLst/>
          </a:prstGeom>
          <a:solidFill>
            <a:srgbClr val="C00000">
              <a:alpha val="39000"/>
            </a:srgb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4" name="Straight Arrow Connector 133"/>
          <p:cNvCxnSpPr>
            <a:stCxn id="122" idx="1"/>
            <a:endCxn id="133" idx="2"/>
          </p:cNvCxnSpPr>
          <p:nvPr/>
        </p:nvCxnSpPr>
        <p:spPr>
          <a:xfrm flipV="1">
            <a:off x="2208027" y="1512690"/>
            <a:ext cx="1259959" cy="1177423"/>
          </a:xfrm>
          <a:prstGeom prst="straightConnector1">
            <a:avLst/>
          </a:prstGeom>
          <a:ln w="34925">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35" name="TextBox 134"/>
          <p:cNvSpPr txBox="1"/>
          <p:nvPr/>
        </p:nvSpPr>
        <p:spPr>
          <a:xfrm>
            <a:off x="4343400" y="4038600"/>
            <a:ext cx="1752600" cy="369332"/>
          </a:xfrm>
          <a:prstGeom prst="rect">
            <a:avLst/>
          </a:prstGeom>
          <a:noFill/>
        </p:spPr>
        <p:txBody>
          <a:bodyPr wrap="square" rtlCol="0">
            <a:spAutoFit/>
          </a:bodyPr>
          <a:lstStyle/>
          <a:p>
            <a:r>
              <a:rPr lang="en-US" b="1" dirty="0"/>
              <a:t>Slope=</a:t>
            </a:r>
            <a:r>
              <a:rPr lang="en-US" b="1" dirty="0" err="1"/>
              <a:t>f</a:t>
            </a:r>
            <a:r>
              <a:rPr lang="en-US" b="1" baseline="-25000" dirty="0" err="1"/>
              <a:t>x</a:t>
            </a:r>
            <a:r>
              <a:rPr lang="en-US" b="1" dirty="0"/>
              <a:t>(x</a:t>
            </a:r>
            <a:r>
              <a:rPr lang="en-US" b="1" baseline="-25000" dirty="0"/>
              <a:t>0</a:t>
            </a:r>
            <a:r>
              <a:rPr lang="en-US" b="1" dirty="0"/>
              <a:t>,y</a:t>
            </a:r>
            <a:r>
              <a:rPr lang="en-US" b="1" baseline="-25000" dirty="0"/>
              <a:t>0</a:t>
            </a:r>
            <a:r>
              <a:rPr lang="en-US" b="1" dirty="0"/>
              <a:t>)</a:t>
            </a:r>
          </a:p>
        </p:txBody>
      </p:sp>
      <p:sp>
        <p:nvSpPr>
          <p:cNvPr id="136" name="TextBox 135"/>
          <p:cNvSpPr txBox="1"/>
          <p:nvPr/>
        </p:nvSpPr>
        <p:spPr>
          <a:xfrm>
            <a:off x="3962400" y="5275107"/>
            <a:ext cx="1752600" cy="369332"/>
          </a:xfrm>
          <a:prstGeom prst="rect">
            <a:avLst/>
          </a:prstGeom>
          <a:noFill/>
        </p:spPr>
        <p:txBody>
          <a:bodyPr wrap="square" rtlCol="0">
            <a:spAutoFit/>
          </a:bodyPr>
          <a:lstStyle/>
          <a:p>
            <a:r>
              <a:rPr lang="en-US" b="1" dirty="0"/>
              <a:t>Slope=</a:t>
            </a:r>
            <a:r>
              <a:rPr lang="en-US" b="1" dirty="0" err="1"/>
              <a:t>f</a:t>
            </a:r>
            <a:r>
              <a:rPr lang="en-US" b="1" baseline="-25000" dirty="0" err="1"/>
              <a:t>y</a:t>
            </a:r>
            <a:r>
              <a:rPr lang="en-US" b="1" dirty="0"/>
              <a:t>(x</a:t>
            </a:r>
            <a:r>
              <a:rPr lang="en-US" b="1" baseline="-25000" dirty="0"/>
              <a:t>0</a:t>
            </a:r>
            <a:r>
              <a:rPr lang="en-US" b="1" dirty="0"/>
              <a:t>,y</a:t>
            </a:r>
            <a:r>
              <a:rPr lang="en-US" b="1" baseline="-25000" dirty="0"/>
              <a:t>0</a:t>
            </a:r>
            <a:r>
              <a:rPr lang="en-US" b="1" dirty="0"/>
              <a:t>)</a:t>
            </a:r>
          </a:p>
        </p:txBody>
      </p:sp>
      <p:cxnSp>
        <p:nvCxnSpPr>
          <p:cNvPr id="137" name="Straight Arrow Connector 136"/>
          <p:cNvCxnSpPr/>
          <p:nvPr/>
        </p:nvCxnSpPr>
        <p:spPr>
          <a:xfrm flipH="1" flipV="1">
            <a:off x="3733802" y="2186657"/>
            <a:ext cx="1828798" cy="1967106"/>
          </a:xfrm>
          <a:prstGeom prst="straightConnector1">
            <a:avLst/>
          </a:prstGeom>
          <a:ln w="34925">
            <a:solidFill>
              <a:schemeClr val="accent6">
                <a:lumMod val="75000"/>
              </a:schemeClr>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38" name="Straight Arrow Connector 137"/>
          <p:cNvCxnSpPr/>
          <p:nvPr/>
        </p:nvCxnSpPr>
        <p:spPr>
          <a:xfrm flipH="1" flipV="1">
            <a:off x="2963299" y="1925666"/>
            <a:ext cx="2370701" cy="3358966"/>
          </a:xfrm>
          <a:prstGeom prst="straightConnector1">
            <a:avLst/>
          </a:prstGeom>
          <a:ln w="34925">
            <a:solidFill>
              <a:schemeClr val="accent6">
                <a:lumMod val="75000"/>
              </a:schemeClr>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39" name="TextBox 138"/>
          <p:cNvSpPr txBox="1"/>
          <p:nvPr/>
        </p:nvSpPr>
        <p:spPr>
          <a:xfrm>
            <a:off x="5879802" y="916413"/>
            <a:ext cx="3060804" cy="646331"/>
          </a:xfrm>
          <a:prstGeom prst="rect">
            <a:avLst/>
          </a:prstGeom>
          <a:noFill/>
          <a:ln w="28575">
            <a:solidFill>
              <a:schemeClr val="accent1">
                <a:shade val="95000"/>
                <a:satMod val="105000"/>
              </a:schemeClr>
            </a:solidFill>
          </a:ln>
        </p:spPr>
        <p:txBody>
          <a:bodyPr wrap="square" rtlCol="0">
            <a:spAutoFit/>
          </a:bodyPr>
          <a:lstStyle/>
          <a:p>
            <a:r>
              <a:rPr lang="en-US" b="1" dirty="0"/>
              <a:t>Start with a function f(</a:t>
            </a:r>
            <a:r>
              <a:rPr lang="en-US" b="1" dirty="0" err="1"/>
              <a:t>x,y</a:t>
            </a:r>
            <a:r>
              <a:rPr lang="en-US" b="1" dirty="0"/>
              <a:t>)</a:t>
            </a:r>
          </a:p>
          <a:p>
            <a:r>
              <a:rPr lang="en-US" b="1" dirty="0"/>
              <a:t>The graph is 2D surface in R</a:t>
            </a:r>
            <a:r>
              <a:rPr lang="en-US" b="1" baseline="30000" dirty="0"/>
              <a:t>3</a:t>
            </a:r>
          </a:p>
        </p:txBody>
      </p:sp>
      <p:sp>
        <p:nvSpPr>
          <p:cNvPr id="140" name="TextBox 139"/>
          <p:cNvSpPr txBox="1"/>
          <p:nvPr/>
        </p:nvSpPr>
        <p:spPr>
          <a:xfrm>
            <a:off x="5879802" y="1715869"/>
            <a:ext cx="3060804" cy="640080"/>
          </a:xfrm>
          <a:prstGeom prst="rect">
            <a:avLst/>
          </a:prstGeom>
          <a:noFill/>
          <a:ln w="28575">
            <a:solidFill>
              <a:schemeClr val="accent1">
                <a:shade val="95000"/>
                <a:satMod val="105000"/>
              </a:schemeClr>
            </a:solidFill>
          </a:ln>
        </p:spPr>
        <p:txBody>
          <a:bodyPr wrap="square" rtlCol="0">
            <a:spAutoFit/>
          </a:bodyPr>
          <a:lstStyle/>
          <a:p>
            <a:r>
              <a:rPr lang="en-US" b="1" dirty="0"/>
              <a:t>At an input point  (x</a:t>
            </a:r>
            <a:r>
              <a:rPr lang="en-US" b="1" baseline="-25000" dirty="0"/>
              <a:t>0</a:t>
            </a:r>
            <a:r>
              <a:rPr lang="en-US" b="1" dirty="0"/>
              <a:t>,y</a:t>
            </a:r>
            <a:r>
              <a:rPr lang="en-US" b="1" baseline="-25000" dirty="0"/>
              <a:t>0</a:t>
            </a:r>
            <a:r>
              <a:rPr lang="en-US" b="1" dirty="0"/>
              <a:t>) the function has an output f(x</a:t>
            </a:r>
            <a:r>
              <a:rPr lang="en-US" b="1" baseline="-25000" dirty="0"/>
              <a:t>0</a:t>
            </a:r>
            <a:r>
              <a:rPr lang="en-US" b="1" dirty="0"/>
              <a:t>,y</a:t>
            </a:r>
            <a:r>
              <a:rPr lang="en-US" b="1" baseline="-25000" dirty="0"/>
              <a:t>0</a:t>
            </a:r>
            <a:r>
              <a:rPr lang="en-US" b="1" dirty="0"/>
              <a:t>)</a:t>
            </a:r>
          </a:p>
          <a:p>
            <a:endParaRPr lang="en-US" b="1" dirty="0"/>
          </a:p>
          <a:p>
            <a:r>
              <a:rPr lang="en-US" baseline="30000" dirty="0"/>
              <a:t> </a:t>
            </a:r>
          </a:p>
        </p:txBody>
      </p:sp>
      <p:sp>
        <p:nvSpPr>
          <p:cNvPr id="141" name="TextBox 140"/>
          <p:cNvSpPr txBox="1"/>
          <p:nvPr/>
        </p:nvSpPr>
        <p:spPr>
          <a:xfrm>
            <a:off x="5879802" y="2565737"/>
            <a:ext cx="3200400" cy="914400"/>
          </a:xfrm>
          <a:prstGeom prst="rect">
            <a:avLst/>
          </a:prstGeom>
          <a:noFill/>
          <a:ln w="28575">
            <a:solidFill>
              <a:schemeClr val="accent1">
                <a:shade val="95000"/>
                <a:satMod val="105000"/>
              </a:schemeClr>
            </a:solidFill>
          </a:ln>
        </p:spPr>
        <p:txBody>
          <a:bodyPr wrap="square" rtlCol="0">
            <a:spAutoFit/>
          </a:bodyPr>
          <a:lstStyle/>
          <a:p>
            <a:r>
              <a:rPr lang="en-US" b="1" dirty="0"/>
              <a:t>We can ask “how does the output change as x increases, holding y fixed?”</a:t>
            </a:r>
          </a:p>
          <a:p>
            <a:r>
              <a:rPr lang="en-US" b="1" baseline="30000" dirty="0"/>
              <a:t> </a:t>
            </a:r>
          </a:p>
        </p:txBody>
      </p:sp>
      <mc:AlternateContent xmlns:mc="http://schemas.openxmlformats.org/markup-compatibility/2006" xmlns:a14="http://schemas.microsoft.com/office/drawing/2010/main">
        <mc:Choice Requires="a14">
          <p:sp>
            <p:nvSpPr>
              <p:cNvPr id="142" name="TextBox 141"/>
              <p:cNvSpPr txBox="1"/>
              <p:nvPr/>
            </p:nvSpPr>
            <p:spPr>
              <a:xfrm>
                <a:off x="5689794" y="3738265"/>
                <a:ext cx="3378006" cy="830997"/>
              </a:xfrm>
              <a:prstGeom prst="rect">
                <a:avLst/>
              </a:prstGeom>
              <a:noFill/>
              <a:ln w="28575">
                <a:solidFill>
                  <a:schemeClr val="accent1">
                    <a:shade val="95000"/>
                    <a:satMod val="105000"/>
                  </a:schemeClr>
                </a:solidFill>
              </a:ln>
            </p:spPr>
            <p:txBody>
              <a:bodyPr wrap="square" rtlCol="0">
                <a:spAutoFit/>
              </a:bodyPr>
              <a:lstStyle/>
              <a:p>
                <a:r>
                  <a:rPr lang="en-US" b="1" dirty="0"/>
                  <a:t>The slope of the line connecting these changes is </a:t>
                </a:r>
                <a14:m>
                  <m:oMath xmlns:m="http://schemas.openxmlformats.org/officeDocument/2006/math">
                    <m:r>
                      <a:rPr lang="en-US" b="1">
                        <a:latin typeface="Cambria Math"/>
                        <a:ea typeface="Cambria Math"/>
                      </a:rPr>
                      <m:t>𝐟</m:t>
                    </m:r>
                    <m:r>
                      <a:rPr lang="en-US" b="1" baseline="-25000">
                        <a:latin typeface="Cambria Math"/>
                        <a:ea typeface="Cambria Math"/>
                      </a:rPr>
                      <m:t>𝐱</m:t>
                    </m:r>
                  </m:oMath>
                </a14:m>
                <a:r>
                  <a:rPr lang="en-US" b="1" dirty="0"/>
                  <a:t>(x</a:t>
                </a:r>
                <a:r>
                  <a:rPr lang="en-US" b="1" baseline="-25000" dirty="0"/>
                  <a:t>0</a:t>
                </a:r>
                <a:r>
                  <a:rPr lang="en-US" b="1" dirty="0"/>
                  <a:t>,y</a:t>
                </a:r>
                <a:r>
                  <a:rPr lang="en-US" b="1" baseline="-25000" dirty="0"/>
                  <a:t>0</a:t>
                </a:r>
                <a:r>
                  <a:rPr lang="en-US" b="1" dirty="0"/>
                  <a:t>)</a:t>
                </a:r>
              </a:p>
              <a:p>
                <a:endParaRPr lang="en-US" baseline="30000" dirty="0"/>
              </a:p>
            </p:txBody>
          </p:sp>
        </mc:Choice>
        <mc:Fallback xmlns="">
          <p:sp>
            <p:nvSpPr>
              <p:cNvPr id="142" name="TextBox 141"/>
              <p:cNvSpPr txBox="1">
                <a:spLocks noRot="1" noChangeAspect="1" noMove="1" noResize="1" noEditPoints="1" noAdjustHandles="1" noChangeArrowheads="1" noChangeShapeType="1" noTextEdit="1"/>
              </p:cNvSpPr>
              <p:nvPr/>
            </p:nvSpPr>
            <p:spPr>
              <a:xfrm>
                <a:off x="5689794" y="3738265"/>
                <a:ext cx="3378006" cy="830997"/>
              </a:xfrm>
              <a:prstGeom prst="rect">
                <a:avLst/>
              </a:prstGeom>
              <a:blipFill>
                <a:blip r:embed="rId3"/>
                <a:stretch>
                  <a:fillRect l="-1071" t="-2113"/>
                </a:stretch>
              </a:blipFill>
              <a:ln w="28575">
                <a:solidFill>
                  <a:schemeClr val="accent1">
                    <a:shade val="95000"/>
                    <a:satMod val="105000"/>
                  </a:schemeClr>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3" name="TextBox 142"/>
              <p:cNvSpPr txBox="1"/>
              <p:nvPr/>
            </p:nvSpPr>
            <p:spPr>
              <a:xfrm>
                <a:off x="5434901" y="4730634"/>
                <a:ext cx="3645301" cy="1384995"/>
              </a:xfrm>
              <a:prstGeom prst="rect">
                <a:avLst/>
              </a:prstGeom>
              <a:noFill/>
              <a:ln w="28575">
                <a:solidFill>
                  <a:schemeClr val="accent1">
                    <a:shade val="95000"/>
                    <a:satMod val="105000"/>
                  </a:schemeClr>
                </a:solidFill>
              </a:ln>
            </p:spPr>
            <p:txBody>
              <a:bodyPr wrap="square" rtlCol="0">
                <a:spAutoFit/>
              </a:bodyPr>
              <a:lstStyle/>
              <a:p>
                <a:r>
                  <a:rPr lang="en-US" b="1" dirty="0"/>
                  <a:t>We can also ask “how does the output change as y increases, holding x fixed?” Answer=</a:t>
                </a:r>
                <a:r>
                  <a:rPr lang="en-US" b="1" dirty="0">
                    <a:ea typeface="Cambria Math"/>
                  </a:rPr>
                  <a:t> </a:t>
                </a:r>
                <a14:m>
                  <m:oMath xmlns:m="http://schemas.openxmlformats.org/officeDocument/2006/math">
                    <m:r>
                      <a:rPr lang="en-US" b="1">
                        <a:latin typeface="Cambria Math"/>
                        <a:ea typeface="Cambria Math"/>
                      </a:rPr>
                      <m:t>𝐟</m:t>
                    </m:r>
                    <m:r>
                      <a:rPr lang="en-US" b="1" i="0" baseline="-25000" smtClean="0">
                        <a:latin typeface="Cambria Math"/>
                        <a:ea typeface="Cambria Math"/>
                      </a:rPr>
                      <m:t>𝐲</m:t>
                    </m:r>
                  </m:oMath>
                </a14:m>
                <a:r>
                  <a:rPr lang="en-US" b="1" dirty="0"/>
                  <a:t>(x</a:t>
                </a:r>
                <a:r>
                  <a:rPr lang="en-US" b="1" baseline="-25000" dirty="0"/>
                  <a:t>0</a:t>
                </a:r>
                <a:r>
                  <a:rPr lang="en-US" b="1" dirty="0"/>
                  <a:t>,y</a:t>
                </a:r>
                <a:r>
                  <a:rPr lang="en-US" b="1" baseline="-25000" dirty="0"/>
                  <a:t>0</a:t>
                </a:r>
                <a:r>
                  <a:rPr lang="en-US" b="1" dirty="0"/>
                  <a:t>)</a:t>
                </a:r>
              </a:p>
              <a:p>
                <a:endParaRPr lang="en-US" b="1" dirty="0"/>
              </a:p>
              <a:p>
                <a:r>
                  <a:rPr lang="en-US" b="1" baseline="30000" dirty="0"/>
                  <a:t> </a:t>
                </a:r>
              </a:p>
            </p:txBody>
          </p:sp>
        </mc:Choice>
        <mc:Fallback xmlns="">
          <p:sp>
            <p:nvSpPr>
              <p:cNvPr id="143" name="TextBox 142"/>
              <p:cNvSpPr txBox="1">
                <a:spLocks noRot="1" noChangeAspect="1" noMove="1" noResize="1" noEditPoints="1" noAdjustHandles="1" noChangeArrowheads="1" noChangeShapeType="1" noTextEdit="1"/>
              </p:cNvSpPr>
              <p:nvPr/>
            </p:nvSpPr>
            <p:spPr>
              <a:xfrm>
                <a:off x="5434901" y="4730634"/>
                <a:ext cx="3645301" cy="1384995"/>
              </a:xfrm>
              <a:prstGeom prst="rect">
                <a:avLst/>
              </a:prstGeom>
              <a:blipFill>
                <a:blip r:embed="rId4"/>
                <a:stretch>
                  <a:fillRect l="-1161" t="-1293"/>
                </a:stretch>
              </a:blipFill>
              <a:ln w="28575">
                <a:solidFill>
                  <a:schemeClr val="accent1">
                    <a:shade val="95000"/>
                    <a:satMod val="105000"/>
                  </a:schemeClr>
                </a:solidFill>
              </a:ln>
            </p:spPr>
            <p:txBody>
              <a:bodyPr/>
              <a:lstStyle/>
              <a:p>
                <a:r>
                  <a:rPr lang="en-US">
                    <a:noFill/>
                  </a:rPr>
                  <a:t> </a:t>
                </a:r>
              </a:p>
            </p:txBody>
          </p:sp>
        </mc:Fallback>
      </mc:AlternateContent>
      <p:cxnSp>
        <p:nvCxnSpPr>
          <p:cNvPr id="144" name="Straight Connector 143"/>
          <p:cNvCxnSpPr>
            <a:endCxn id="133" idx="4"/>
          </p:cNvCxnSpPr>
          <p:nvPr/>
        </p:nvCxnSpPr>
        <p:spPr>
          <a:xfrm flipH="1" flipV="1">
            <a:off x="3544186" y="1588890"/>
            <a:ext cx="30553" cy="1816967"/>
          </a:xfrm>
          <a:prstGeom prst="line">
            <a:avLst/>
          </a:prstGeom>
          <a:ln w="22225">
            <a:solidFill>
              <a:srgbClr val="C000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8642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2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3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2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28"/>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26"/>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4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137"/>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3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43"/>
                                        </p:tgtEl>
                                        <p:attrNameLst>
                                          <p:attrName>style.visibility</p:attrName>
                                        </p:attrNameLst>
                                      </p:cBhvr>
                                      <p:to>
                                        <p:strVal val="visible"/>
                                      </p:to>
                                    </p:set>
                                  </p:childTnLst>
                                </p:cTn>
                              </p:par>
                              <p:par>
                                <p:cTn id="75" presetID="10" presetClass="exit" presetSubtype="0" fill="hold" nodeType="withEffect">
                                  <p:stCondLst>
                                    <p:cond delay="0"/>
                                  </p:stCondLst>
                                  <p:childTnLst>
                                    <p:animEffect transition="out" filter="fade">
                                      <p:cBhvr>
                                        <p:cTn id="76" dur="500"/>
                                        <p:tgtEl>
                                          <p:spTgt spid="131"/>
                                        </p:tgtEl>
                                      </p:cBhvr>
                                    </p:animEffect>
                                    <p:set>
                                      <p:cBhvr>
                                        <p:cTn id="77" dur="1" fill="hold">
                                          <p:stCondLst>
                                            <p:cond delay="499"/>
                                          </p:stCondLst>
                                        </p:cTn>
                                        <p:tgtEl>
                                          <p:spTgt spid="131"/>
                                        </p:tgtEl>
                                        <p:attrNameLst>
                                          <p:attrName>style.visibility</p:attrName>
                                        </p:attrNameLst>
                                      </p:cBhvr>
                                      <p:to>
                                        <p:strVal val="hidden"/>
                                      </p:to>
                                    </p:set>
                                  </p:childTnLst>
                                </p:cTn>
                              </p:par>
                              <p:par>
                                <p:cTn id="78" presetID="10" presetClass="exit" presetSubtype="0" fill="hold" nodeType="withEffect">
                                  <p:stCondLst>
                                    <p:cond delay="0"/>
                                  </p:stCondLst>
                                  <p:childTnLst>
                                    <p:animEffect transition="out" filter="fade">
                                      <p:cBhvr>
                                        <p:cTn id="79" dur="500"/>
                                        <p:tgtEl>
                                          <p:spTgt spid="126"/>
                                        </p:tgtEl>
                                      </p:cBhvr>
                                    </p:animEffect>
                                    <p:set>
                                      <p:cBhvr>
                                        <p:cTn id="80" dur="1" fill="hold">
                                          <p:stCondLst>
                                            <p:cond delay="499"/>
                                          </p:stCondLst>
                                        </p:cTn>
                                        <p:tgtEl>
                                          <p:spTgt spid="126"/>
                                        </p:tgtEl>
                                        <p:attrNameLst>
                                          <p:attrName>style.visibility</p:attrName>
                                        </p:attrNameLst>
                                      </p:cBhvr>
                                      <p:to>
                                        <p:strVal val="hidden"/>
                                      </p:to>
                                    </p:set>
                                  </p:childTnLst>
                                </p:cTn>
                              </p:par>
                              <p:par>
                                <p:cTn id="81" presetID="10" presetClass="exit" presetSubtype="0" fill="hold" nodeType="withEffect">
                                  <p:stCondLst>
                                    <p:cond delay="0"/>
                                  </p:stCondLst>
                                  <p:childTnLst>
                                    <p:animEffect transition="out" filter="fade">
                                      <p:cBhvr>
                                        <p:cTn id="82" dur="200"/>
                                        <p:tgtEl>
                                          <p:spTgt spid="131"/>
                                        </p:tgtEl>
                                      </p:cBhvr>
                                    </p:animEffect>
                                    <p:set>
                                      <p:cBhvr>
                                        <p:cTn id="83" dur="1" fill="hold">
                                          <p:stCondLst>
                                            <p:cond delay="199"/>
                                          </p:stCondLst>
                                        </p:cTn>
                                        <p:tgtEl>
                                          <p:spTgt spid="131"/>
                                        </p:tgtEl>
                                        <p:attrNameLst>
                                          <p:attrName>style.visibility</p:attrName>
                                        </p:attrNameLst>
                                      </p:cBhvr>
                                      <p:to>
                                        <p:strVal val="hidden"/>
                                      </p:to>
                                    </p:set>
                                  </p:childTnLst>
                                </p:cTn>
                              </p:par>
                              <p:par>
                                <p:cTn id="84" presetID="10" presetClass="exit" presetSubtype="0" fill="hold" grpId="2" nodeType="withEffect">
                                  <p:stCondLst>
                                    <p:cond delay="0"/>
                                  </p:stCondLst>
                                  <p:childTnLst>
                                    <p:animEffect transition="out" filter="fade">
                                      <p:cBhvr>
                                        <p:cTn id="85" dur="500"/>
                                        <p:tgtEl>
                                          <p:spTgt spid="135"/>
                                        </p:tgtEl>
                                      </p:cBhvr>
                                    </p:animEffect>
                                    <p:set>
                                      <p:cBhvr>
                                        <p:cTn id="86" dur="1" fill="hold">
                                          <p:stCondLst>
                                            <p:cond delay="499"/>
                                          </p:stCondLst>
                                        </p:cTn>
                                        <p:tgtEl>
                                          <p:spTgt spid="135"/>
                                        </p:tgtEl>
                                        <p:attrNameLst>
                                          <p:attrName>style.visibility</p:attrName>
                                        </p:attrNameLst>
                                      </p:cBhvr>
                                      <p:to>
                                        <p:strVal val="hidden"/>
                                      </p:to>
                                    </p:set>
                                  </p:childTnLst>
                                </p:cTn>
                              </p:par>
                              <p:par>
                                <p:cTn id="87" presetID="10" presetClass="exit" presetSubtype="0" fill="hold" nodeType="withEffect">
                                  <p:stCondLst>
                                    <p:cond delay="0"/>
                                  </p:stCondLst>
                                  <p:childTnLst>
                                    <p:animEffect transition="out" filter="fade">
                                      <p:cBhvr>
                                        <p:cTn id="88" dur="500"/>
                                        <p:tgtEl>
                                          <p:spTgt spid="137"/>
                                        </p:tgtEl>
                                      </p:cBhvr>
                                    </p:animEffect>
                                    <p:set>
                                      <p:cBhvr>
                                        <p:cTn id="89" dur="1" fill="hold">
                                          <p:stCondLst>
                                            <p:cond delay="499"/>
                                          </p:stCondLst>
                                        </p:cTn>
                                        <p:tgtEl>
                                          <p:spTgt spid="137"/>
                                        </p:tgtEl>
                                        <p:attrNameLst>
                                          <p:attrName>style.visibility</p:attrName>
                                        </p:attrNameLst>
                                      </p:cBhvr>
                                      <p:to>
                                        <p:strVal val="hidden"/>
                                      </p:to>
                                    </p:set>
                                  </p:childTnLst>
                                </p:cTn>
                              </p:par>
                            </p:childTnLst>
                          </p:cTn>
                        </p:par>
                      </p:childTnLst>
                    </p:cTn>
                  </p:par>
                  <p:par>
                    <p:cTn id="90" fill="hold">
                      <p:stCondLst>
                        <p:cond delay="indefinite"/>
                      </p:stCondLst>
                      <p:childTnLst>
                        <p:par>
                          <p:cTn id="91" fill="hold">
                            <p:stCondLst>
                              <p:cond delay="0"/>
                            </p:stCondLst>
                            <p:childTnLst>
                              <p:par>
                                <p:cTn id="92" presetID="1" presetClass="entr" presetSubtype="0" fill="hold" nodeType="clickEffect">
                                  <p:stCondLst>
                                    <p:cond delay="0"/>
                                  </p:stCondLst>
                                  <p:childTnLst>
                                    <p:set>
                                      <p:cBhvr>
                                        <p:cTn id="93" dur="1" fill="hold">
                                          <p:stCondLst>
                                            <p:cond delay="0"/>
                                          </p:stCondLst>
                                        </p:cTn>
                                        <p:tgtEl>
                                          <p:spTgt spid="129"/>
                                        </p:tgtEl>
                                        <p:attrNameLst>
                                          <p:attrName>style.visibility</p:attrName>
                                        </p:attrNameLst>
                                      </p:cBhvr>
                                      <p:to>
                                        <p:strVal val="visible"/>
                                      </p:to>
                                    </p:set>
                                  </p:childTnLst>
                                </p:cTn>
                              </p:par>
                              <p:par>
                                <p:cTn id="94" presetID="1" presetClass="entr" presetSubtype="0" fill="hold" grpId="0" nodeType="withEffect">
                                  <p:stCondLst>
                                    <p:cond delay="0"/>
                                  </p:stCondLst>
                                  <p:childTnLst>
                                    <p:set>
                                      <p:cBhvr>
                                        <p:cTn id="95" dur="1" fill="hold">
                                          <p:stCondLst>
                                            <p:cond delay="0"/>
                                          </p:stCondLst>
                                        </p:cTn>
                                        <p:tgtEl>
                                          <p:spTgt spid="130"/>
                                        </p:tgtEl>
                                        <p:attrNameLst>
                                          <p:attrName>style.visibility</p:attrName>
                                        </p:attrNameLst>
                                      </p:cBhvr>
                                      <p:to>
                                        <p:strVal val="visible"/>
                                      </p:to>
                                    </p:set>
                                  </p:childTnLst>
                                </p:cTn>
                              </p:par>
                            </p:childTnLst>
                          </p:cTn>
                        </p:par>
                      </p:childTnLst>
                    </p:cTn>
                  </p:par>
                  <p:par>
                    <p:cTn id="96" fill="hold">
                      <p:stCondLst>
                        <p:cond delay="indefinite"/>
                      </p:stCondLst>
                      <p:childTnLst>
                        <p:par>
                          <p:cTn id="97" fill="hold">
                            <p:stCondLst>
                              <p:cond delay="0"/>
                            </p:stCondLst>
                            <p:childTnLst>
                              <p:par>
                                <p:cTn id="98" presetID="1" presetClass="entr" presetSubtype="0" fill="hold" nodeType="clickEffect">
                                  <p:stCondLst>
                                    <p:cond delay="0"/>
                                  </p:stCondLst>
                                  <p:childTnLst>
                                    <p:set>
                                      <p:cBhvr>
                                        <p:cTn id="99" dur="1" fill="hold">
                                          <p:stCondLst>
                                            <p:cond delay="0"/>
                                          </p:stCondLst>
                                        </p:cTn>
                                        <p:tgtEl>
                                          <p:spTgt spid="138"/>
                                        </p:tgtEl>
                                        <p:attrNameLst>
                                          <p:attrName>style.visibility</p:attrName>
                                        </p:attrNameLst>
                                      </p:cBhvr>
                                      <p:to>
                                        <p:strVal val="visible"/>
                                      </p:to>
                                    </p:set>
                                  </p:childTnLst>
                                </p:cTn>
                              </p:par>
                              <p:par>
                                <p:cTn id="100" presetID="1" presetClass="entr" presetSubtype="0" fill="hold" grpId="0" nodeType="withEffect">
                                  <p:stCondLst>
                                    <p:cond delay="0"/>
                                  </p:stCondLst>
                                  <p:childTnLst>
                                    <p:set>
                                      <p:cBhvr>
                                        <p:cTn id="101" dur="1" fill="hold">
                                          <p:stCondLst>
                                            <p:cond delay="0"/>
                                          </p:stCondLst>
                                        </p:cTn>
                                        <p:tgtEl>
                                          <p:spTgt spid="136"/>
                                        </p:tgtEl>
                                        <p:attrNameLst>
                                          <p:attrName>style.visibility</p:attrName>
                                        </p:attrNameLst>
                                      </p:cBhvr>
                                      <p:to>
                                        <p:strVal val="visible"/>
                                      </p:to>
                                    </p:set>
                                  </p:childTnLst>
                                </p:cTn>
                              </p:par>
                              <p:par>
                                <p:cTn id="102" presetID="1" presetClass="entr" presetSubtype="0" fill="hold" nodeType="withEffect">
                                  <p:stCondLst>
                                    <p:cond delay="0"/>
                                  </p:stCondLst>
                                  <p:childTnLst>
                                    <p:set>
                                      <p:cBhvr>
                                        <p:cTn id="103" dur="1" fill="hold">
                                          <p:stCondLst>
                                            <p:cond delay="0"/>
                                          </p:stCondLst>
                                        </p:cTn>
                                        <p:tgtEl>
                                          <p:spTgt spid="134"/>
                                        </p:tgtEl>
                                        <p:attrNameLst>
                                          <p:attrName>style.visibility</p:attrName>
                                        </p:attrNameLst>
                                      </p:cBhvr>
                                      <p:to>
                                        <p:strVal val="visible"/>
                                      </p:to>
                                    </p:set>
                                  </p:childTnLst>
                                </p:cTn>
                              </p:par>
                              <p:par>
                                <p:cTn id="104" presetID="1" presetClass="entr" presetSubtype="0" fill="hold" grpId="0" nodeType="withEffect">
                                  <p:stCondLst>
                                    <p:cond delay="0"/>
                                  </p:stCondLst>
                                  <p:childTnLst>
                                    <p:set>
                                      <p:cBhvr>
                                        <p:cTn id="105" dur="1" fill="hold">
                                          <p:stCondLst>
                                            <p:cond delay="0"/>
                                          </p:stCondLst>
                                        </p:cTn>
                                        <p:tgtEl>
                                          <p:spTgt spid="132"/>
                                        </p:tgtEl>
                                        <p:attrNameLst>
                                          <p:attrName>style.visibility</p:attrName>
                                        </p:attrNameLst>
                                      </p:cBhvr>
                                      <p:to>
                                        <p:strVal val="visible"/>
                                      </p:to>
                                    </p:set>
                                  </p:childTnLst>
                                </p:cTn>
                              </p:par>
                              <p:par>
                                <p:cTn id="106" presetID="1" presetClass="entr" presetSubtype="0" fill="hold" grpId="1" nodeType="withEffect">
                                  <p:stCondLst>
                                    <p:cond delay="0"/>
                                  </p:stCondLst>
                                  <p:childTnLst>
                                    <p:set>
                                      <p:cBhvr>
                                        <p:cTn id="107" dur="1" fill="hold">
                                          <p:stCondLst>
                                            <p:cond delay="0"/>
                                          </p:stCondLst>
                                        </p:cTn>
                                        <p:tgtEl>
                                          <p:spTgt spid="132"/>
                                        </p:tgtEl>
                                        <p:attrNameLst>
                                          <p:attrName>style.visibility</p:attrName>
                                        </p:attrNameLst>
                                      </p:cBhvr>
                                      <p:to>
                                        <p:strVal val="visible"/>
                                      </p:to>
                                    </p:set>
                                  </p:childTnLst>
                                </p:cTn>
                              </p:par>
                              <p:par>
                                <p:cTn id="108" presetID="1" presetClass="entr" presetSubtype="0" fill="hold" grpId="0" nodeType="withEffect">
                                  <p:stCondLst>
                                    <p:cond delay="0"/>
                                  </p:stCondLst>
                                  <p:childTnLst>
                                    <p:set>
                                      <p:cBhvr>
                                        <p:cTn id="109" dur="1" fill="hold">
                                          <p:stCondLst>
                                            <p:cond delay="0"/>
                                          </p:stCondLst>
                                        </p:cTn>
                                        <p:tgtEl>
                                          <p:spTgt spid="133"/>
                                        </p:tgtEl>
                                        <p:attrNameLst>
                                          <p:attrName>style.visibility</p:attrName>
                                        </p:attrNameLst>
                                      </p:cBhvr>
                                      <p:to>
                                        <p:strVal val="visible"/>
                                      </p:to>
                                    </p:set>
                                  </p:childTnLst>
                                </p:cTn>
                              </p:par>
                              <p:par>
                                <p:cTn id="110" presetID="10" presetClass="exit" presetSubtype="0" fill="hold" grpId="1" nodeType="withEffect">
                                  <p:stCondLst>
                                    <p:cond delay="0"/>
                                  </p:stCondLst>
                                  <p:childTnLst>
                                    <p:animEffect transition="out" filter="fade">
                                      <p:cBhvr>
                                        <p:cTn id="111" dur="500"/>
                                        <p:tgtEl>
                                          <p:spTgt spid="135"/>
                                        </p:tgtEl>
                                      </p:cBhvr>
                                    </p:animEffect>
                                    <p:set>
                                      <p:cBhvr>
                                        <p:cTn id="112" dur="1" fill="hold">
                                          <p:stCondLst>
                                            <p:cond delay="499"/>
                                          </p:stCondLst>
                                        </p:cTn>
                                        <p:tgtEl>
                                          <p:spTgt spid="135"/>
                                        </p:tgtEl>
                                        <p:attrNameLst>
                                          <p:attrName>style.visibility</p:attrName>
                                        </p:attrNameLst>
                                      </p:cBhvr>
                                      <p:to>
                                        <p:strVal val="hidden"/>
                                      </p:to>
                                    </p:set>
                                  </p:childTnLst>
                                </p:cTn>
                              </p:par>
                              <p:par>
                                <p:cTn id="113" presetID="1" presetClass="entr" presetSubtype="0" fill="hold" nodeType="withEffect">
                                  <p:stCondLst>
                                    <p:cond delay="0"/>
                                  </p:stCondLst>
                                  <p:childTnLst>
                                    <p:set>
                                      <p:cBhvr>
                                        <p:cTn id="114" dur="1" fill="hold">
                                          <p:stCondLst>
                                            <p:cond delay="0"/>
                                          </p:stCondLst>
                                        </p:cTn>
                                        <p:tgtEl>
                                          <p:spTgt spid="1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 grpId="0"/>
      <p:bldP spid="112" grpId="0"/>
      <p:bldP spid="114" grpId="0"/>
      <p:bldP spid="117" grpId="0" animBg="1"/>
      <p:bldP spid="118" grpId="0"/>
      <p:bldP spid="119" grpId="0" animBg="1"/>
      <p:bldP spid="120" grpId="0"/>
      <p:bldP spid="122" grpId="0" animBg="1"/>
      <p:bldP spid="123" grpId="0"/>
      <p:bldP spid="125" grpId="0"/>
      <p:bldP spid="127" grpId="0"/>
      <p:bldP spid="128" grpId="0" animBg="1"/>
      <p:bldP spid="130" grpId="0"/>
      <p:bldP spid="132" grpId="0"/>
      <p:bldP spid="132" grpId="1"/>
      <p:bldP spid="133" grpId="0" animBg="1"/>
      <p:bldP spid="135" grpId="0"/>
      <p:bldP spid="135" grpId="1"/>
      <p:bldP spid="135" grpId="2"/>
      <p:bldP spid="136" grpId="0"/>
      <p:bldP spid="139" grpId="0" animBg="1"/>
      <p:bldP spid="140" grpId="0" animBg="1"/>
      <p:bldP spid="141" grpId="0" animBg="1"/>
      <p:bldP spid="142" grpId="0" animBg="1"/>
      <p:bldP spid="14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38"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06                                   Copyright: J.A. </a:t>
            </a:r>
            <a:r>
              <a:rPr lang="en-US" dirty="0" err="1">
                <a:solidFill>
                  <a:srgbClr val="FFC000"/>
                </a:solidFill>
              </a:rPr>
              <a:t>Sethian</a:t>
            </a:r>
            <a:endParaRPr lang="en-US" dirty="0">
              <a:solidFill>
                <a:srgbClr val="FFC000"/>
              </a:solidFill>
            </a:endParaRPr>
          </a:p>
        </p:txBody>
      </p:sp>
      <p:sp>
        <p:nvSpPr>
          <p:cNvPr id="5" name="TextBox 4"/>
          <p:cNvSpPr txBox="1"/>
          <p:nvPr/>
        </p:nvSpPr>
        <p:spPr>
          <a:xfrm>
            <a:off x="4593" y="6019800"/>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2" name="TextBox 1"/>
          <p:cNvSpPr txBox="1"/>
          <p:nvPr/>
        </p:nvSpPr>
        <p:spPr>
          <a:xfrm>
            <a:off x="381000" y="348139"/>
            <a:ext cx="8553450" cy="369332"/>
          </a:xfrm>
          <a:prstGeom prst="rect">
            <a:avLst/>
          </a:prstGeom>
          <a:noFill/>
        </p:spPr>
        <p:txBody>
          <a:bodyPr wrap="square" rtlCol="0">
            <a:spAutoFit/>
          </a:bodyPr>
          <a:lstStyle/>
          <a:p>
            <a:pPr algn="ctr"/>
            <a:r>
              <a:rPr lang="en-US" b="1" dirty="0"/>
              <a:t>Section 14.4: Tangent Planes: </a:t>
            </a:r>
            <a:r>
              <a:rPr lang="en-US" b="1" dirty="0">
                <a:solidFill>
                  <a:srgbClr val="C00000"/>
                </a:solidFill>
              </a:rPr>
              <a:t>WHEN YOU ARE GRAPHING OUTPUT AGAINST INPUT!!!!!</a:t>
            </a:r>
          </a:p>
        </p:txBody>
      </p:sp>
      <p:sp>
        <p:nvSpPr>
          <p:cNvPr id="6" name="TextBox 5"/>
          <p:cNvSpPr txBox="1"/>
          <p:nvPr/>
        </p:nvSpPr>
        <p:spPr>
          <a:xfrm>
            <a:off x="85725" y="866775"/>
            <a:ext cx="2819400" cy="369332"/>
          </a:xfrm>
          <a:prstGeom prst="rect">
            <a:avLst/>
          </a:prstGeom>
          <a:noFill/>
        </p:spPr>
        <p:txBody>
          <a:bodyPr wrap="square" rtlCol="0">
            <a:spAutoFit/>
          </a:bodyPr>
          <a:lstStyle/>
          <a:p>
            <a:r>
              <a:rPr lang="en-US" b="1" dirty="0"/>
              <a:t>Let’s recall 1D Calculus:</a:t>
            </a:r>
          </a:p>
        </p:txBody>
      </p:sp>
      <p:sp>
        <p:nvSpPr>
          <p:cNvPr id="8" name="TextBox 7"/>
          <p:cNvSpPr txBox="1"/>
          <p:nvPr/>
        </p:nvSpPr>
        <p:spPr>
          <a:xfrm>
            <a:off x="2495550" y="876298"/>
            <a:ext cx="1981200" cy="369332"/>
          </a:xfrm>
          <a:prstGeom prst="rect">
            <a:avLst/>
          </a:prstGeom>
          <a:noFill/>
        </p:spPr>
        <p:txBody>
          <a:bodyPr wrap="square" rtlCol="0">
            <a:spAutoFit/>
          </a:bodyPr>
          <a:lstStyle/>
          <a:p>
            <a:r>
              <a:rPr lang="en-US" b="1" dirty="0"/>
              <a:t>y=f(x)</a:t>
            </a:r>
          </a:p>
        </p:txBody>
      </p:sp>
      <p:cxnSp>
        <p:nvCxnSpPr>
          <p:cNvPr id="10" name="Straight Arrow Connector 9"/>
          <p:cNvCxnSpPr/>
          <p:nvPr/>
        </p:nvCxnSpPr>
        <p:spPr>
          <a:xfrm>
            <a:off x="3886200" y="2133600"/>
            <a:ext cx="20574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3886200" y="838200"/>
            <a:ext cx="0" cy="1295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943600" y="2133600"/>
            <a:ext cx="381000" cy="369332"/>
          </a:xfrm>
          <a:prstGeom prst="rect">
            <a:avLst/>
          </a:prstGeom>
          <a:noFill/>
        </p:spPr>
        <p:txBody>
          <a:bodyPr wrap="square" rtlCol="0">
            <a:spAutoFit/>
          </a:bodyPr>
          <a:lstStyle/>
          <a:p>
            <a:r>
              <a:rPr lang="en-US" dirty="0"/>
              <a:t>x</a:t>
            </a:r>
          </a:p>
        </p:txBody>
      </p:sp>
      <p:sp>
        <p:nvSpPr>
          <p:cNvPr id="30" name="TextBox 29"/>
          <p:cNvSpPr txBox="1"/>
          <p:nvPr/>
        </p:nvSpPr>
        <p:spPr>
          <a:xfrm>
            <a:off x="3429000" y="866775"/>
            <a:ext cx="381000" cy="369332"/>
          </a:xfrm>
          <a:prstGeom prst="rect">
            <a:avLst/>
          </a:prstGeom>
          <a:noFill/>
        </p:spPr>
        <p:txBody>
          <a:bodyPr wrap="square" rtlCol="0">
            <a:spAutoFit/>
          </a:bodyPr>
          <a:lstStyle/>
          <a:p>
            <a:r>
              <a:rPr lang="en-US" dirty="0"/>
              <a:t>y</a:t>
            </a:r>
          </a:p>
        </p:txBody>
      </p:sp>
      <p:sp>
        <p:nvSpPr>
          <p:cNvPr id="15" name="Freeform 14"/>
          <p:cNvSpPr/>
          <p:nvPr/>
        </p:nvSpPr>
        <p:spPr>
          <a:xfrm>
            <a:off x="3905250" y="762000"/>
            <a:ext cx="1781175" cy="1352550"/>
          </a:xfrm>
          <a:custGeom>
            <a:avLst/>
            <a:gdLst>
              <a:gd name="connsiteX0" fmla="*/ 0 w 1781175"/>
              <a:gd name="connsiteY0" fmla="*/ 1352550 h 1352550"/>
              <a:gd name="connsiteX1" fmla="*/ 1162050 w 1781175"/>
              <a:gd name="connsiteY1" fmla="*/ 990600 h 1352550"/>
              <a:gd name="connsiteX2" fmla="*/ 1781175 w 1781175"/>
              <a:gd name="connsiteY2" fmla="*/ 0 h 1352550"/>
            </a:gdLst>
            <a:ahLst/>
            <a:cxnLst>
              <a:cxn ang="0">
                <a:pos x="connsiteX0" y="connsiteY0"/>
              </a:cxn>
              <a:cxn ang="0">
                <a:pos x="connsiteX1" y="connsiteY1"/>
              </a:cxn>
              <a:cxn ang="0">
                <a:pos x="connsiteX2" y="connsiteY2"/>
              </a:cxn>
            </a:cxnLst>
            <a:rect l="l" t="t" r="r" b="b"/>
            <a:pathLst>
              <a:path w="1781175" h="1352550">
                <a:moveTo>
                  <a:pt x="0" y="1352550"/>
                </a:moveTo>
                <a:cubicBezTo>
                  <a:pt x="432594" y="1284287"/>
                  <a:pt x="865188" y="1216025"/>
                  <a:pt x="1162050" y="990600"/>
                </a:cubicBezTo>
                <a:cubicBezTo>
                  <a:pt x="1458912" y="765175"/>
                  <a:pt x="1620043" y="382587"/>
                  <a:pt x="1781175" y="0"/>
                </a:cubicBezTo>
              </a:path>
            </a:pathLst>
          </a:cu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5105400" y="1590675"/>
            <a:ext cx="152400" cy="161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4962525" y="2195155"/>
            <a:ext cx="609600" cy="307777"/>
          </a:xfrm>
          <a:prstGeom prst="rect">
            <a:avLst/>
          </a:prstGeom>
          <a:noFill/>
        </p:spPr>
        <p:txBody>
          <a:bodyPr wrap="square" rtlCol="0">
            <a:spAutoFit/>
          </a:bodyPr>
          <a:lstStyle/>
          <a:p>
            <a:r>
              <a:rPr lang="en-US" sz="1400" b="1" dirty="0"/>
              <a:t>x=x</a:t>
            </a:r>
            <a:r>
              <a:rPr lang="en-US" sz="1400" b="1" baseline="-25000" dirty="0"/>
              <a:t>0</a:t>
            </a:r>
          </a:p>
        </p:txBody>
      </p:sp>
      <p:cxnSp>
        <p:nvCxnSpPr>
          <p:cNvPr id="23" name="Straight Connector 22"/>
          <p:cNvCxnSpPr>
            <a:endCxn id="19" idx="4"/>
          </p:cNvCxnSpPr>
          <p:nvPr/>
        </p:nvCxnSpPr>
        <p:spPr>
          <a:xfrm flipV="1">
            <a:off x="5181600" y="1752600"/>
            <a:ext cx="0" cy="38100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4914900" y="1051441"/>
            <a:ext cx="876300" cy="918091"/>
          </a:xfrm>
          <a:prstGeom prst="straightConnector1">
            <a:avLst/>
          </a:prstGeom>
          <a:ln w="2857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4483137" y="1356240"/>
            <a:ext cx="1981200" cy="369332"/>
          </a:xfrm>
          <a:prstGeom prst="rect">
            <a:avLst/>
          </a:prstGeom>
          <a:noFill/>
        </p:spPr>
        <p:txBody>
          <a:bodyPr wrap="square" rtlCol="0">
            <a:spAutoFit/>
          </a:bodyPr>
          <a:lstStyle/>
          <a:p>
            <a:r>
              <a:rPr lang="en-US" b="1" dirty="0"/>
              <a:t>y=f(x</a:t>
            </a:r>
            <a:r>
              <a:rPr lang="en-US" b="1" baseline="-25000" dirty="0"/>
              <a:t>0</a:t>
            </a:r>
            <a:r>
              <a:rPr lang="en-US" b="1" dirty="0"/>
              <a:t>)</a:t>
            </a:r>
          </a:p>
        </p:txBody>
      </p:sp>
      <p:sp>
        <p:nvSpPr>
          <p:cNvPr id="33" name="TextBox 32"/>
          <p:cNvSpPr txBox="1"/>
          <p:nvPr/>
        </p:nvSpPr>
        <p:spPr>
          <a:xfrm>
            <a:off x="5986463" y="839569"/>
            <a:ext cx="3343275" cy="646331"/>
          </a:xfrm>
          <a:prstGeom prst="rect">
            <a:avLst/>
          </a:prstGeom>
          <a:noFill/>
        </p:spPr>
        <p:txBody>
          <a:bodyPr wrap="square" rtlCol="0">
            <a:spAutoFit/>
          </a:bodyPr>
          <a:lstStyle/>
          <a:p>
            <a:r>
              <a:rPr lang="en-US" b="1" dirty="0"/>
              <a:t>Tangent line with slope f’(x</a:t>
            </a:r>
            <a:r>
              <a:rPr lang="en-US" b="1" baseline="-25000" dirty="0"/>
              <a:t>0</a:t>
            </a:r>
            <a:r>
              <a:rPr lang="en-US" b="1" dirty="0"/>
              <a:t>) going through the point (x</a:t>
            </a:r>
            <a:r>
              <a:rPr lang="en-US" b="1" baseline="-25000" dirty="0"/>
              <a:t>0</a:t>
            </a:r>
            <a:r>
              <a:rPr lang="en-US" b="1" dirty="0"/>
              <a:t>,f(x</a:t>
            </a:r>
            <a:r>
              <a:rPr lang="en-US" b="1" baseline="-25000" dirty="0"/>
              <a:t>0</a:t>
            </a:r>
            <a:r>
              <a:rPr lang="en-US" b="1" dirty="0"/>
              <a:t>))</a:t>
            </a:r>
          </a:p>
        </p:txBody>
      </p:sp>
      <p:sp>
        <p:nvSpPr>
          <p:cNvPr id="34" name="TextBox 33"/>
          <p:cNvSpPr txBox="1"/>
          <p:nvPr/>
        </p:nvSpPr>
        <p:spPr>
          <a:xfrm>
            <a:off x="85725" y="2547906"/>
            <a:ext cx="3095625" cy="369332"/>
          </a:xfrm>
          <a:prstGeom prst="rect">
            <a:avLst/>
          </a:prstGeom>
          <a:noFill/>
        </p:spPr>
        <p:txBody>
          <a:bodyPr wrap="square" rtlCol="0">
            <a:spAutoFit/>
          </a:bodyPr>
          <a:lstStyle/>
          <a:p>
            <a:r>
              <a:rPr lang="en-US" b="1" dirty="0"/>
              <a:t>The tangent line is given by</a:t>
            </a:r>
          </a:p>
        </p:txBody>
      </p:sp>
      <p:pic>
        <p:nvPicPr>
          <p:cNvPr id="67" name="Picture 66"/>
          <p:cNvPicPr>
            <a:picLocks noChangeAspect="1"/>
          </p:cNvPicPr>
          <p:nvPr>
            <p:custDataLst>
              <p:tags r:id="rId1"/>
            </p:custDataLst>
          </p:nvPr>
        </p:nvPicPr>
        <p:blipFill>
          <a:blip r:embed="rId4" cstate="print">
            <a:extLst>
              <a:ext uri="{28A0092B-C50C-407E-A947-70E740481C1C}">
                <a14:useLocalDpi xmlns:a14="http://schemas.microsoft.com/office/drawing/2010/main" val="0"/>
              </a:ext>
            </a:extLst>
          </a:blip>
          <a:stretch>
            <a:fillRect/>
          </a:stretch>
        </p:blipFill>
        <p:spPr>
          <a:xfrm>
            <a:off x="3005743" y="2438400"/>
            <a:ext cx="4199314" cy="588343"/>
          </a:xfrm>
          <a:prstGeom prst="rect">
            <a:avLst/>
          </a:prstGeom>
        </p:spPr>
      </p:pic>
      <p:cxnSp>
        <p:nvCxnSpPr>
          <p:cNvPr id="41" name="Straight Connector 40"/>
          <p:cNvCxnSpPr/>
          <p:nvPr/>
        </p:nvCxnSpPr>
        <p:spPr>
          <a:xfrm>
            <a:off x="76200" y="3657600"/>
            <a:ext cx="8153400" cy="0"/>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571500" y="3773269"/>
            <a:ext cx="8343899" cy="646331"/>
          </a:xfrm>
          <a:prstGeom prst="rect">
            <a:avLst/>
          </a:prstGeom>
          <a:noFill/>
        </p:spPr>
        <p:txBody>
          <a:bodyPr wrap="square" rtlCol="0">
            <a:spAutoFit/>
          </a:bodyPr>
          <a:lstStyle/>
          <a:p>
            <a:r>
              <a:rPr lang="en-US" b="1" dirty="0"/>
              <a:t>We want to construct a similar idea for functions of two (or more variables): </a:t>
            </a:r>
          </a:p>
          <a:p>
            <a:r>
              <a:rPr lang="en-US" b="1" dirty="0"/>
              <a:t>                                              </a:t>
            </a:r>
            <a:r>
              <a:rPr lang="en-US" b="1" dirty="0">
                <a:solidFill>
                  <a:srgbClr val="C00000"/>
                </a:solidFill>
              </a:rPr>
              <a:t>The Tangent Plane</a:t>
            </a:r>
            <a:r>
              <a:rPr lang="en-US" b="1" dirty="0"/>
              <a:t>  </a:t>
            </a:r>
          </a:p>
        </p:txBody>
      </p:sp>
      <p:sp>
        <p:nvSpPr>
          <p:cNvPr id="46" name="TextBox 45"/>
          <p:cNvSpPr txBox="1"/>
          <p:nvPr/>
        </p:nvSpPr>
        <p:spPr>
          <a:xfrm>
            <a:off x="7000875" y="5700236"/>
            <a:ext cx="381000" cy="369332"/>
          </a:xfrm>
          <a:prstGeom prst="rect">
            <a:avLst/>
          </a:prstGeom>
          <a:noFill/>
        </p:spPr>
        <p:txBody>
          <a:bodyPr wrap="square" rtlCol="0">
            <a:spAutoFit/>
          </a:bodyPr>
          <a:lstStyle/>
          <a:p>
            <a:r>
              <a:rPr lang="en-US" dirty="0"/>
              <a:t>y</a:t>
            </a:r>
          </a:p>
        </p:txBody>
      </p:sp>
      <p:cxnSp>
        <p:nvCxnSpPr>
          <p:cNvPr id="50" name="Straight Arrow Connector 49"/>
          <p:cNvCxnSpPr/>
          <p:nvPr/>
        </p:nvCxnSpPr>
        <p:spPr>
          <a:xfrm>
            <a:off x="6238875" y="5576591"/>
            <a:ext cx="885825" cy="326766"/>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V="1">
            <a:off x="6238875" y="4890791"/>
            <a:ext cx="1318007" cy="6858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7496175" y="4702434"/>
            <a:ext cx="238125" cy="369332"/>
          </a:xfrm>
          <a:prstGeom prst="rect">
            <a:avLst/>
          </a:prstGeom>
          <a:noFill/>
        </p:spPr>
        <p:txBody>
          <a:bodyPr wrap="square" rtlCol="0">
            <a:spAutoFit/>
          </a:bodyPr>
          <a:lstStyle/>
          <a:p>
            <a:r>
              <a:rPr lang="en-US" dirty="0"/>
              <a:t>y</a:t>
            </a:r>
          </a:p>
        </p:txBody>
      </p:sp>
      <p:sp>
        <p:nvSpPr>
          <p:cNvPr id="54" name="TextBox 53"/>
          <p:cNvSpPr txBox="1"/>
          <p:nvPr/>
        </p:nvSpPr>
        <p:spPr>
          <a:xfrm>
            <a:off x="5895975" y="4357391"/>
            <a:ext cx="238125" cy="369332"/>
          </a:xfrm>
          <a:prstGeom prst="rect">
            <a:avLst/>
          </a:prstGeom>
          <a:noFill/>
        </p:spPr>
        <p:txBody>
          <a:bodyPr wrap="square" rtlCol="0">
            <a:spAutoFit/>
          </a:bodyPr>
          <a:lstStyle/>
          <a:p>
            <a:r>
              <a:rPr lang="en-US" dirty="0"/>
              <a:t>z</a:t>
            </a:r>
          </a:p>
        </p:txBody>
      </p:sp>
      <p:cxnSp>
        <p:nvCxnSpPr>
          <p:cNvPr id="55" name="Straight Arrow Connector 54"/>
          <p:cNvCxnSpPr/>
          <p:nvPr/>
        </p:nvCxnSpPr>
        <p:spPr>
          <a:xfrm flipV="1">
            <a:off x="6248400" y="4226957"/>
            <a:ext cx="0" cy="1339336"/>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56" name="Freeform 55"/>
          <p:cNvSpPr/>
          <p:nvPr/>
        </p:nvSpPr>
        <p:spPr>
          <a:xfrm>
            <a:off x="5257800" y="4471691"/>
            <a:ext cx="1781175" cy="1085939"/>
          </a:xfrm>
          <a:custGeom>
            <a:avLst/>
            <a:gdLst>
              <a:gd name="connsiteX0" fmla="*/ 0 w 1781175"/>
              <a:gd name="connsiteY0" fmla="*/ 47625 h 1085939"/>
              <a:gd name="connsiteX1" fmla="*/ 1009650 w 1781175"/>
              <a:gd name="connsiteY1" fmla="*/ 1085850 h 1085939"/>
              <a:gd name="connsiteX2" fmla="*/ 1781175 w 1781175"/>
              <a:gd name="connsiteY2" fmla="*/ 0 h 1085939"/>
              <a:gd name="connsiteX3" fmla="*/ 1781175 w 1781175"/>
              <a:gd name="connsiteY3" fmla="*/ 0 h 1085939"/>
            </a:gdLst>
            <a:ahLst/>
            <a:cxnLst>
              <a:cxn ang="0">
                <a:pos x="connsiteX0" y="connsiteY0"/>
              </a:cxn>
              <a:cxn ang="0">
                <a:pos x="connsiteX1" y="connsiteY1"/>
              </a:cxn>
              <a:cxn ang="0">
                <a:pos x="connsiteX2" y="connsiteY2"/>
              </a:cxn>
              <a:cxn ang="0">
                <a:pos x="connsiteX3" y="connsiteY3"/>
              </a:cxn>
            </a:cxnLst>
            <a:rect l="l" t="t" r="r" b="b"/>
            <a:pathLst>
              <a:path w="1781175" h="1085939">
                <a:moveTo>
                  <a:pt x="0" y="47625"/>
                </a:moveTo>
                <a:cubicBezTo>
                  <a:pt x="356394" y="570706"/>
                  <a:pt x="712788" y="1093787"/>
                  <a:pt x="1009650" y="1085850"/>
                </a:cubicBezTo>
                <a:cubicBezTo>
                  <a:pt x="1306512" y="1077913"/>
                  <a:pt x="1781175" y="0"/>
                  <a:pt x="1781175" y="0"/>
                </a:cubicBezTo>
                <a:lnTo>
                  <a:pt x="1781175" y="0"/>
                </a:ln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p:cNvSpPr/>
          <p:nvPr/>
        </p:nvSpPr>
        <p:spPr>
          <a:xfrm>
            <a:off x="5486400" y="4824117"/>
            <a:ext cx="1390650" cy="190543"/>
          </a:xfrm>
          <a:custGeom>
            <a:avLst/>
            <a:gdLst>
              <a:gd name="connsiteX0" fmla="*/ 0 w 1390650"/>
              <a:gd name="connsiteY0" fmla="*/ 28575 h 390615"/>
              <a:gd name="connsiteX1" fmla="*/ 742950 w 1390650"/>
              <a:gd name="connsiteY1" fmla="*/ 390525 h 390615"/>
              <a:gd name="connsiteX2" fmla="*/ 1390650 w 1390650"/>
              <a:gd name="connsiteY2" fmla="*/ 0 h 390615"/>
            </a:gdLst>
            <a:ahLst/>
            <a:cxnLst>
              <a:cxn ang="0">
                <a:pos x="connsiteX0" y="connsiteY0"/>
              </a:cxn>
              <a:cxn ang="0">
                <a:pos x="connsiteX1" y="connsiteY1"/>
              </a:cxn>
              <a:cxn ang="0">
                <a:pos x="connsiteX2" y="connsiteY2"/>
              </a:cxn>
            </a:cxnLst>
            <a:rect l="l" t="t" r="r" b="b"/>
            <a:pathLst>
              <a:path w="1390650" h="390615">
                <a:moveTo>
                  <a:pt x="0" y="28575"/>
                </a:moveTo>
                <a:cubicBezTo>
                  <a:pt x="255587" y="211931"/>
                  <a:pt x="511175" y="395287"/>
                  <a:pt x="742950" y="390525"/>
                </a:cubicBezTo>
                <a:cubicBezTo>
                  <a:pt x="974725" y="385763"/>
                  <a:pt x="1182687" y="192881"/>
                  <a:pt x="1390650" y="0"/>
                </a:cubicBezTo>
              </a:path>
            </a:pathLst>
          </a:cu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a:off x="5514975" y="4662191"/>
            <a:ext cx="1343025" cy="199988"/>
          </a:xfrm>
          <a:custGeom>
            <a:avLst/>
            <a:gdLst>
              <a:gd name="connsiteX0" fmla="*/ 1343025 w 1343025"/>
              <a:gd name="connsiteY0" fmla="*/ 419137 h 419137"/>
              <a:gd name="connsiteX1" fmla="*/ 742950 w 1343025"/>
              <a:gd name="connsiteY1" fmla="*/ 37 h 419137"/>
              <a:gd name="connsiteX2" fmla="*/ 0 w 1343025"/>
              <a:gd name="connsiteY2" fmla="*/ 400087 h 419137"/>
            </a:gdLst>
            <a:ahLst/>
            <a:cxnLst>
              <a:cxn ang="0">
                <a:pos x="connsiteX0" y="connsiteY0"/>
              </a:cxn>
              <a:cxn ang="0">
                <a:pos x="connsiteX1" y="connsiteY1"/>
              </a:cxn>
              <a:cxn ang="0">
                <a:pos x="connsiteX2" y="connsiteY2"/>
              </a:cxn>
            </a:cxnLst>
            <a:rect l="l" t="t" r="r" b="b"/>
            <a:pathLst>
              <a:path w="1343025" h="419137">
                <a:moveTo>
                  <a:pt x="1343025" y="419137"/>
                </a:moveTo>
                <a:cubicBezTo>
                  <a:pt x="1154906" y="211174"/>
                  <a:pt x="966787" y="3212"/>
                  <a:pt x="742950" y="37"/>
                </a:cubicBezTo>
                <a:cubicBezTo>
                  <a:pt x="519113" y="-3138"/>
                  <a:pt x="259556" y="198474"/>
                  <a:pt x="0" y="400087"/>
                </a:cubicBezTo>
              </a:path>
            </a:pathLst>
          </a:cu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7562850" y="5289690"/>
            <a:ext cx="1352549" cy="307777"/>
          </a:xfrm>
          <a:prstGeom prst="rect">
            <a:avLst/>
          </a:prstGeom>
          <a:noFill/>
        </p:spPr>
        <p:txBody>
          <a:bodyPr wrap="square" rtlCol="0">
            <a:spAutoFit/>
          </a:bodyPr>
          <a:lstStyle/>
          <a:p>
            <a:r>
              <a:rPr lang="en-US" sz="1400" b="1" dirty="0"/>
              <a:t>2D Input space </a:t>
            </a:r>
          </a:p>
        </p:txBody>
      </p:sp>
      <p:sp>
        <p:nvSpPr>
          <p:cNvPr id="60" name="TextBox 59"/>
          <p:cNvSpPr txBox="1"/>
          <p:nvPr/>
        </p:nvSpPr>
        <p:spPr>
          <a:xfrm>
            <a:off x="5364353" y="4191000"/>
            <a:ext cx="1524000" cy="307777"/>
          </a:xfrm>
          <a:prstGeom prst="rect">
            <a:avLst/>
          </a:prstGeom>
          <a:noFill/>
        </p:spPr>
        <p:txBody>
          <a:bodyPr wrap="square" rtlCol="0">
            <a:spAutoFit/>
          </a:bodyPr>
          <a:lstStyle/>
          <a:p>
            <a:r>
              <a:rPr lang="en-US" sz="1400" b="1" dirty="0"/>
              <a:t>1D Output space </a:t>
            </a:r>
          </a:p>
        </p:txBody>
      </p:sp>
      <p:sp>
        <p:nvSpPr>
          <p:cNvPr id="39" name="TextBox 38"/>
          <p:cNvSpPr txBox="1"/>
          <p:nvPr/>
        </p:nvSpPr>
        <p:spPr>
          <a:xfrm>
            <a:off x="6811999" y="5430761"/>
            <a:ext cx="918006" cy="369332"/>
          </a:xfrm>
          <a:prstGeom prst="rect">
            <a:avLst/>
          </a:prstGeom>
          <a:noFill/>
        </p:spPr>
        <p:txBody>
          <a:bodyPr wrap="square" rtlCol="0">
            <a:spAutoFit/>
          </a:bodyPr>
          <a:lstStyle/>
          <a:p>
            <a:r>
              <a:rPr lang="en-US" b="1" dirty="0"/>
              <a:t>(x</a:t>
            </a:r>
            <a:r>
              <a:rPr lang="en-US" b="1" baseline="-25000" dirty="0"/>
              <a:t>0</a:t>
            </a:r>
            <a:r>
              <a:rPr lang="en-US" b="1" dirty="0"/>
              <a:t>,y</a:t>
            </a:r>
            <a:r>
              <a:rPr lang="en-US" b="1" baseline="-25000" dirty="0"/>
              <a:t>0</a:t>
            </a:r>
            <a:r>
              <a:rPr lang="en-US" b="1" dirty="0"/>
              <a:t>)</a:t>
            </a:r>
          </a:p>
        </p:txBody>
      </p:sp>
      <p:sp>
        <p:nvSpPr>
          <p:cNvPr id="62" name="Oval 61"/>
          <p:cNvSpPr/>
          <p:nvPr/>
        </p:nvSpPr>
        <p:spPr>
          <a:xfrm>
            <a:off x="6648450" y="5543888"/>
            <a:ext cx="152400" cy="161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 name="Straight Connector 62"/>
          <p:cNvCxnSpPr/>
          <p:nvPr/>
        </p:nvCxnSpPr>
        <p:spPr>
          <a:xfrm flipV="1">
            <a:off x="6715125" y="4947963"/>
            <a:ext cx="0" cy="683455"/>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42" name="Freeform 41"/>
          <p:cNvSpPr/>
          <p:nvPr/>
        </p:nvSpPr>
        <p:spPr>
          <a:xfrm>
            <a:off x="6186487" y="4243725"/>
            <a:ext cx="990600" cy="1381125"/>
          </a:xfrm>
          <a:custGeom>
            <a:avLst/>
            <a:gdLst>
              <a:gd name="connsiteX0" fmla="*/ 0 w 1171575"/>
              <a:gd name="connsiteY0" fmla="*/ 800100 h 1381125"/>
              <a:gd name="connsiteX1" fmla="*/ 209550 w 1171575"/>
              <a:gd name="connsiteY1" fmla="*/ 1381125 h 1381125"/>
              <a:gd name="connsiteX2" fmla="*/ 1171575 w 1171575"/>
              <a:gd name="connsiteY2" fmla="*/ 495300 h 1381125"/>
              <a:gd name="connsiteX3" fmla="*/ 971550 w 1171575"/>
              <a:gd name="connsiteY3" fmla="*/ 0 h 1381125"/>
              <a:gd name="connsiteX4" fmla="*/ 28575 w 1171575"/>
              <a:gd name="connsiteY4" fmla="*/ 866775 h 1381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575" h="1381125">
                <a:moveTo>
                  <a:pt x="0" y="800100"/>
                </a:moveTo>
                <a:lnTo>
                  <a:pt x="209550" y="1381125"/>
                </a:lnTo>
                <a:lnTo>
                  <a:pt x="1171575" y="495300"/>
                </a:lnTo>
                <a:lnTo>
                  <a:pt x="971550" y="0"/>
                </a:lnTo>
                <a:lnTo>
                  <a:pt x="28575" y="866775"/>
                </a:lnTo>
              </a:path>
            </a:pathLst>
          </a:custGeom>
          <a:solidFill>
            <a:srgbClr val="C00000">
              <a:alpha val="22000"/>
            </a:srgbClr>
          </a:solidFill>
          <a:ln>
            <a:solidFill>
              <a:srgbClr val="C00000">
                <a:alpha val="3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6629400" y="4897993"/>
            <a:ext cx="152400" cy="161925"/>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7734301" y="4292859"/>
            <a:ext cx="1406562" cy="646331"/>
          </a:xfrm>
          <a:prstGeom prst="rect">
            <a:avLst/>
          </a:prstGeom>
          <a:noFill/>
        </p:spPr>
        <p:txBody>
          <a:bodyPr wrap="square" rtlCol="0">
            <a:spAutoFit/>
          </a:bodyPr>
          <a:lstStyle/>
          <a:p>
            <a:r>
              <a:rPr lang="en-US" b="1" dirty="0"/>
              <a:t>Tangent plane</a:t>
            </a:r>
          </a:p>
        </p:txBody>
      </p:sp>
      <p:cxnSp>
        <p:nvCxnSpPr>
          <p:cNvPr id="64" name="Straight Arrow Connector 63"/>
          <p:cNvCxnSpPr/>
          <p:nvPr/>
        </p:nvCxnSpPr>
        <p:spPr>
          <a:xfrm flipH="1">
            <a:off x="7173894" y="4489373"/>
            <a:ext cx="556111" cy="1143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123825" y="1392793"/>
            <a:ext cx="3562350" cy="923330"/>
          </a:xfrm>
          <a:prstGeom prst="rect">
            <a:avLst/>
          </a:prstGeom>
          <a:noFill/>
        </p:spPr>
        <p:txBody>
          <a:bodyPr wrap="square" rtlCol="0">
            <a:spAutoFit/>
          </a:bodyPr>
          <a:lstStyle/>
          <a:p>
            <a:r>
              <a:rPr lang="en-US" b="1" dirty="0"/>
              <a:t>Tangent line at (x</a:t>
            </a:r>
            <a:r>
              <a:rPr lang="en-US" b="1" baseline="-25000" dirty="0"/>
              <a:t>0</a:t>
            </a:r>
            <a:r>
              <a:rPr lang="en-US" b="1" dirty="0"/>
              <a:t>,f(x</a:t>
            </a:r>
            <a:r>
              <a:rPr lang="en-US" b="1" baseline="-25000" dirty="0"/>
              <a:t>0</a:t>
            </a:r>
            <a:r>
              <a:rPr lang="en-US" b="1" dirty="0"/>
              <a:t>)) touches the graph y=f(x) at only one point  near (x</a:t>
            </a:r>
            <a:r>
              <a:rPr lang="en-US" b="1" baseline="-25000" dirty="0"/>
              <a:t>0</a:t>
            </a:r>
            <a:r>
              <a:rPr lang="en-US" b="1" dirty="0"/>
              <a:t>,f(x</a:t>
            </a:r>
            <a:r>
              <a:rPr lang="en-US" b="1" baseline="-25000" dirty="0"/>
              <a:t>0</a:t>
            </a:r>
            <a:r>
              <a:rPr lang="en-US" b="1" dirty="0"/>
              <a:t>))</a:t>
            </a:r>
          </a:p>
        </p:txBody>
      </p:sp>
      <p:sp>
        <p:nvSpPr>
          <p:cNvPr id="71" name="TextBox 70"/>
          <p:cNvSpPr txBox="1"/>
          <p:nvPr/>
        </p:nvSpPr>
        <p:spPr>
          <a:xfrm>
            <a:off x="76200" y="5020270"/>
            <a:ext cx="4248150" cy="923330"/>
          </a:xfrm>
          <a:prstGeom prst="rect">
            <a:avLst/>
          </a:prstGeom>
          <a:noFill/>
        </p:spPr>
        <p:txBody>
          <a:bodyPr wrap="square" rtlCol="0">
            <a:spAutoFit/>
          </a:bodyPr>
          <a:lstStyle/>
          <a:p>
            <a:r>
              <a:rPr lang="en-US" b="1" dirty="0"/>
              <a:t>Tangent plane at (x</a:t>
            </a:r>
            <a:r>
              <a:rPr lang="en-US" b="1" baseline="-25000" dirty="0"/>
              <a:t>0</a:t>
            </a:r>
            <a:r>
              <a:rPr lang="en-US" b="1" dirty="0"/>
              <a:t>,y</a:t>
            </a:r>
            <a:r>
              <a:rPr lang="en-US" b="1" baseline="-25000" dirty="0"/>
              <a:t>0</a:t>
            </a:r>
            <a:r>
              <a:rPr lang="en-US" b="1" dirty="0"/>
              <a:t>,f(x</a:t>
            </a:r>
            <a:r>
              <a:rPr lang="en-US" b="1" baseline="-25000" dirty="0"/>
              <a:t>0</a:t>
            </a:r>
            <a:r>
              <a:rPr lang="en-US" b="1" dirty="0"/>
              <a:t>,y</a:t>
            </a:r>
            <a:r>
              <a:rPr lang="en-US" b="1" baseline="-25000" dirty="0"/>
              <a:t>0</a:t>
            </a:r>
            <a:r>
              <a:rPr lang="en-US" b="1" dirty="0"/>
              <a:t>)) touches the graph z=f(</a:t>
            </a:r>
            <a:r>
              <a:rPr lang="en-US" b="1" dirty="0" err="1"/>
              <a:t>x,y</a:t>
            </a:r>
            <a:r>
              <a:rPr lang="en-US" b="1" dirty="0"/>
              <a:t>) at only one point near (x</a:t>
            </a:r>
            <a:r>
              <a:rPr lang="en-US" b="1" baseline="-25000" dirty="0"/>
              <a:t>0</a:t>
            </a:r>
            <a:r>
              <a:rPr lang="en-US" b="1" dirty="0"/>
              <a:t>,y</a:t>
            </a:r>
            <a:r>
              <a:rPr lang="en-US" b="1" baseline="-25000" dirty="0"/>
              <a:t>0</a:t>
            </a:r>
            <a:r>
              <a:rPr lang="en-US" b="1" dirty="0"/>
              <a:t>,f(x</a:t>
            </a:r>
            <a:r>
              <a:rPr lang="en-US" b="1" baseline="-25000" dirty="0"/>
              <a:t>0</a:t>
            </a:r>
            <a:r>
              <a:rPr lang="en-US" b="1" dirty="0"/>
              <a:t>,y</a:t>
            </a:r>
            <a:r>
              <a:rPr lang="en-US" b="1" baseline="-25000" dirty="0"/>
              <a:t>0</a:t>
            </a:r>
            <a:r>
              <a:rPr lang="en-US" b="1" dirty="0"/>
              <a:t>))</a:t>
            </a:r>
          </a:p>
        </p:txBody>
      </p:sp>
      <p:cxnSp>
        <p:nvCxnSpPr>
          <p:cNvPr id="73" name="Straight Arrow Connector 72"/>
          <p:cNvCxnSpPr/>
          <p:nvPr/>
        </p:nvCxnSpPr>
        <p:spPr>
          <a:xfrm flipV="1">
            <a:off x="7391400" y="2209800"/>
            <a:ext cx="876300" cy="918091"/>
          </a:xfrm>
          <a:prstGeom prst="straightConnector1">
            <a:avLst/>
          </a:prstGeom>
          <a:ln w="2857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7391400" y="3127891"/>
            <a:ext cx="876300" cy="0"/>
          </a:xfrm>
          <a:prstGeom prst="line">
            <a:avLst/>
          </a:prstGeom>
          <a:ln w="25400">
            <a:solidFill>
              <a:schemeClr val="accent3">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flipH="1" flipV="1">
            <a:off x="8242552" y="2248497"/>
            <a:ext cx="25148" cy="879394"/>
          </a:xfrm>
          <a:prstGeom prst="line">
            <a:avLst/>
          </a:prstGeom>
          <a:ln w="25400">
            <a:solidFill>
              <a:schemeClr val="accent3">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7639050" y="3124200"/>
            <a:ext cx="647700" cy="369332"/>
          </a:xfrm>
          <a:prstGeom prst="rect">
            <a:avLst/>
          </a:prstGeom>
          <a:noFill/>
        </p:spPr>
        <p:txBody>
          <a:bodyPr wrap="square" rtlCol="0">
            <a:spAutoFit/>
          </a:bodyPr>
          <a:lstStyle/>
          <a:p>
            <a:r>
              <a:rPr lang="en-US" dirty="0"/>
              <a:t>dx</a:t>
            </a:r>
          </a:p>
        </p:txBody>
      </p:sp>
      <p:sp>
        <p:nvSpPr>
          <p:cNvPr id="80" name="TextBox 79"/>
          <p:cNvSpPr txBox="1"/>
          <p:nvPr/>
        </p:nvSpPr>
        <p:spPr>
          <a:xfrm>
            <a:off x="8286750" y="2477097"/>
            <a:ext cx="647700" cy="369332"/>
          </a:xfrm>
          <a:prstGeom prst="rect">
            <a:avLst/>
          </a:prstGeom>
          <a:noFill/>
        </p:spPr>
        <p:txBody>
          <a:bodyPr wrap="square" rtlCol="0">
            <a:spAutoFit/>
          </a:bodyPr>
          <a:lstStyle/>
          <a:p>
            <a:r>
              <a:rPr lang="en-US" dirty="0" err="1"/>
              <a:t>dy</a:t>
            </a:r>
            <a:endParaRPr lang="en-US" dirty="0"/>
          </a:p>
        </p:txBody>
      </p:sp>
      <p:sp>
        <p:nvSpPr>
          <p:cNvPr id="77" name="TextBox 76"/>
          <p:cNvSpPr txBox="1"/>
          <p:nvPr/>
        </p:nvSpPr>
        <p:spPr>
          <a:xfrm>
            <a:off x="3190875" y="3179953"/>
            <a:ext cx="4676774" cy="338554"/>
          </a:xfrm>
          <a:prstGeom prst="rect">
            <a:avLst/>
          </a:prstGeom>
          <a:noFill/>
        </p:spPr>
        <p:txBody>
          <a:bodyPr wrap="square" rtlCol="0">
            <a:spAutoFit/>
          </a:bodyPr>
          <a:lstStyle/>
          <a:p>
            <a:r>
              <a:rPr lang="en-US" sz="1600" b="1" dirty="0"/>
              <a:t>Tangent vector = (</a:t>
            </a:r>
            <a:r>
              <a:rPr lang="en-US" sz="1600" b="1" dirty="0" err="1"/>
              <a:t>dx,dy</a:t>
            </a:r>
            <a:r>
              <a:rPr lang="en-US" sz="1600" b="1" dirty="0"/>
              <a:t>) = (1, </a:t>
            </a:r>
            <a:r>
              <a:rPr lang="en-US" sz="1600" b="1" dirty="0" err="1"/>
              <a:t>dy</a:t>
            </a:r>
            <a:r>
              <a:rPr lang="en-US" sz="1600" b="1" dirty="0"/>
              <a:t>/dx)= (1, f’(a))</a:t>
            </a:r>
          </a:p>
        </p:txBody>
      </p:sp>
    </p:spTree>
    <p:extLst>
      <p:ext uri="{BB962C8B-B14F-4D97-AF65-F5344CB8AC3E}">
        <p14:creationId xmlns:p14="http://schemas.microsoft.com/office/powerpoint/2010/main" val="3485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69"/>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7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76"/>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4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50"/>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5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53"/>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54"/>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5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56"/>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58"/>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59"/>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60"/>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9"/>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62"/>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63"/>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42"/>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66"/>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49"/>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64"/>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4" grpId="0"/>
      <p:bldP spid="30" grpId="0"/>
      <p:bldP spid="15" grpId="0" animBg="1"/>
      <p:bldP spid="19" grpId="0" animBg="1"/>
      <p:bldP spid="21" grpId="0"/>
      <p:bldP spid="37" grpId="0"/>
      <p:bldP spid="33" grpId="0"/>
      <p:bldP spid="34" grpId="0"/>
      <p:bldP spid="36" grpId="0"/>
      <p:bldP spid="46" grpId="0"/>
      <p:bldP spid="53" grpId="0"/>
      <p:bldP spid="54" grpId="0"/>
      <p:bldP spid="56" grpId="0" animBg="1"/>
      <p:bldP spid="57" grpId="0" animBg="1"/>
      <p:bldP spid="58" grpId="0" animBg="1"/>
      <p:bldP spid="59" grpId="0"/>
      <p:bldP spid="60" grpId="0"/>
      <p:bldP spid="39" grpId="0"/>
      <p:bldP spid="62" grpId="0" animBg="1"/>
      <p:bldP spid="42" grpId="0" animBg="1"/>
      <p:bldP spid="66" grpId="0" animBg="1"/>
      <p:bldP spid="49" grpId="0"/>
      <p:bldP spid="65" grpId="0"/>
      <p:bldP spid="71" grpId="0"/>
      <p:bldP spid="75" grpId="0"/>
      <p:bldP spid="80" grpId="0"/>
      <p:bldP spid="7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38" y="-19050"/>
            <a:ext cx="9144000" cy="369332"/>
          </a:xfrm>
          <a:prstGeom prst="rect">
            <a:avLst/>
          </a:prstGeom>
          <a:solidFill>
            <a:schemeClr val="tx2"/>
          </a:solidFill>
        </p:spPr>
        <p:txBody>
          <a:bodyPr wrap="square" rtlCol="0">
            <a:spAutoFit/>
          </a:bodyPr>
          <a:lstStyle/>
          <a:p>
            <a:r>
              <a:rPr lang="en-US" dirty="0">
                <a:solidFill>
                  <a:srgbClr val="FFC000"/>
                </a:solidFill>
              </a:rPr>
              <a:t>Math 53: Fall 2025, UC Berkeley                    Lecture 06                                   Copyright: J.A. </a:t>
            </a:r>
            <a:r>
              <a:rPr lang="en-US" dirty="0" err="1">
                <a:solidFill>
                  <a:srgbClr val="FFC000"/>
                </a:solidFill>
              </a:rPr>
              <a:t>Sethian</a:t>
            </a:r>
            <a:endParaRPr lang="en-US" dirty="0">
              <a:solidFill>
                <a:srgbClr val="FFC000"/>
              </a:solidFill>
            </a:endParaRPr>
          </a:p>
        </p:txBody>
      </p:sp>
      <p:sp>
        <p:nvSpPr>
          <p:cNvPr id="5" name="TextBox 4"/>
          <p:cNvSpPr txBox="1"/>
          <p:nvPr/>
        </p:nvSpPr>
        <p:spPr>
          <a:xfrm>
            <a:off x="4593" y="6019800"/>
            <a:ext cx="9144000" cy="738664"/>
          </a:xfrm>
          <a:prstGeom prst="rect">
            <a:avLst/>
          </a:prstGeom>
          <a:solidFill>
            <a:schemeClr val="tx2"/>
          </a:solidFill>
        </p:spPr>
        <p:txBody>
          <a:bodyPr wrap="square" rtlCol="0">
            <a:spAutoFit/>
          </a:bodyPr>
          <a:lstStyle/>
          <a:p>
            <a:r>
              <a:rPr lang="en-US" sz="1400" dirty="0">
                <a:solidFill>
                  <a:srgbClr val="FFC000"/>
                </a:solidFill>
              </a:rPr>
              <a:t>All rights reserved. You may not distribute/reproduce/display/post/upload any course materials in any way,  regardless of whether or not a fee is charged, without my express written consent. You also may not allow anyone else to do so.  If you do so, you will be prosecuted under UC Berkeley student proceedings  </a:t>
            </a:r>
            <a:r>
              <a:rPr lang="en-US" sz="1400" dirty="0" err="1">
                <a:solidFill>
                  <a:srgbClr val="FFC000"/>
                </a:solidFill>
              </a:rPr>
              <a:t>Secs</a:t>
            </a:r>
            <a:r>
              <a:rPr lang="en-US" sz="1400" dirty="0">
                <a:solidFill>
                  <a:srgbClr val="FFC000"/>
                </a:solidFill>
              </a:rPr>
              <a:t>.  102.23 and 102.25    sethian@math.berkeley.edu </a:t>
            </a:r>
          </a:p>
        </p:txBody>
      </p:sp>
      <p:sp>
        <p:nvSpPr>
          <p:cNvPr id="2" name="TextBox 1"/>
          <p:cNvSpPr txBox="1"/>
          <p:nvPr/>
        </p:nvSpPr>
        <p:spPr>
          <a:xfrm>
            <a:off x="304800" y="348138"/>
            <a:ext cx="8686800" cy="646331"/>
          </a:xfrm>
          <a:prstGeom prst="rect">
            <a:avLst/>
          </a:prstGeom>
          <a:noFill/>
        </p:spPr>
        <p:txBody>
          <a:bodyPr wrap="square" rtlCol="0">
            <a:spAutoFit/>
          </a:bodyPr>
          <a:lstStyle/>
          <a:p>
            <a:pPr algn="ctr"/>
            <a:r>
              <a:rPr lang="en-US" b="1" dirty="0"/>
              <a:t>Section 14.4: Tangent Planes: </a:t>
            </a:r>
            <a:r>
              <a:rPr lang="en-US" b="1" dirty="0">
                <a:solidFill>
                  <a:srgbClr val="C00000"/>
                </a:solidFill>
              </a:rPr>
              <a:t>WHEN YOU ARE GRAPHING OUTPUT AGAINST INPUT!!!!!</a:t>
            </a:r>
          </a:p>
          <a:p>
            <a:pPr algn="ctr"/>
            <a:endParaRPr lang="en-US" b="1" dirty="0"/>
          </a:p>
        </p:txBody>
      </p:sp>
      <p:pic>
        <p:nvPicPr>
          <p:cNvPr id="6" name="Picture 5"/>
          <p:cNvPicPr>
            <a:picLocks noChangeAspect="1"/>
          </p:cNvPicPr>
          <p:nvPr>
            <p:custDataLst>
              <p:tags r:id="rId1"/>
            </p:custDataLst>
          </p:nvPr>
        </p:nvPicPr>
        <p:blipFill>
          <a:blip r:embed="rId5" cstate="print">
            <a:extLst>
              <a:ext uri="{28A0092B-C50C-407E-A947-70E740481C1C}">
                <a14:useLocalDpi xmlns:a14="http://schemas.microsoft.com/office/drawing/2010/main" val="0"/>
              </a:ext>
            </a:extLst>
          </a:blip>
          <a:stretch>
            <a:fillRect/>
          </a:stretch>
        </p:blipFill>
        <p:spPr>
          <a:xfrm>
            <a:off x="1702017" y="4298640"/>
            <a:ext cx="7037043" cy="485974"/>
          </a:xfrm>
          <a:prstGeom prst="rect">
            <a:avLst/>
          </a:prstGeom>
        </p:spPr>
      </p:pic>
      <p:sp>
        <p:nvSpPr>
          <p:cNvPr id="29" name="TextBox 28"/>
          <p:cNvSpPr txBox="1"/>
          <p:nvPr/>
        </p:nvSpPr>
        <p:spPr>
          <a:xfrm>
            <a:off x="762000" y="4010885"/>
            <a:ext cx="4800600" cy="369332"/>
          </a:xfrm>
          <a:prstGeom prst="rect">
            <a:avLst/>
          </a:prstGeom>
          <a:noFill/>
        </p:spPr>
        <p:txBody>
          <a:bodyPr wrap="square" rtlCol="0">
            <a:spAutoFit/>
          </a:bodyPr>
          <a:lstStyle/>
          <a:p>
            <a:r>
              <a:rPr lang="en-US" b="1" dirty="0">
                <a:solidFill>
                  <a:srgbClr val="C00000"/>
                </a:solidFill>
              </a:rPr>
              <a:t>2d: Formula for the tangent plane</a:t>
            </a:r>
          </a:p>
        </p:txBody>
      </p:sp>
      <p:pic>
        <p:nvPicPr>
          <p:cNvPr id="3" name="Picture 2"/>
          <p:cNvPicPr>
            <a:picLocks noChangeAspect="1"/>
          </p:cNvPicPr>
          <p:nvPr>
            <p:custDataLst>
              <p:tags r:id="rId2"/>
            </p:custDataLst>
          </p:nvPr>
        </p:nvPicPr>
        <p:blipFill>
          <a:blip r:embed="rId6" cstate="print">
            <a:extLst>
              <a:ext uri="{28A0092B-C50C-407E-A947-70E740481C1C}">
                <a14:useLocalDpi xmlns:a14="http://schemas.microsoft.com/office/drawing/2010/main" val="0"/>
              </a:ext>
            </a:extLst>
          </a:blip>
          <a:stretch>
            <a:fillRect/>
          </a:stretch>
        </p:blipFill>
        <p:spPr>
          <a:xfrm>
            <a:off x="1740119" y="1264821"/>
            <a:ext cx="5486645" cy="473848"/>
          </a:xfrm>
          <a:prstGeom prst="rect">
            <a:avLst/>
          </a:prstGeom>
        </p:spPr>
      </p:pic>
      <p:sp>
        <p:nvSpPr>
          <p:cNvPr id="31" name="TextBox 30"/>
          <p:cNvSpPr txBox="1"/>
          <p:nvPr/>
        </p:nvSpPr>
        <p:spPr>
          <a:xfrm>
            <a:off x="762000" y="996508"/>
            <a:ext cx="3124200" cy="369332"/>
          </a:xfrm>
          <a:prstGeom prst="rect">
            <a:avLst/>
          </a:prstGeom>
          <a:noFill/>
        </p:spPr>
        <p:txBody>
          <a:bodyPr wrap="square" rtlCol="0">
            <a:spAutoFit/>
          </a:bodyPr>
          <a:lstStyle/>
          <a:p>
            <a:r>
              <a:rPr lang="en-US" b="1" dirty="0">
                <a:solidFill>
                  <a:srgbClr val="C00000"/>
                </a:solidFill>
              </a:rPr>
              <a:t>1d: Slope of a tangent line</a:t>
            </a:r>
          </a:p>
        </p:txBody>
      </p:sp>
    </p:spTree>
    <p:extLst>
      <p:ext uri="{BB962C8B-B14F-4D97-AF65-F5344CB8AC3E}">
        <p14:creationId xmlns:p14="http://schemas.microsoft.com/office/powerpoint/2010/main" val="381338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1" grpId="0"/>
    </p:bldLst>
  </p:timing>
</p:sld>
</file>

<file path=ppt/tags/tag1.xml><?xml version="1.0" encoding="utf-8"?>
<p:tagLst xmlns:a="http://schemas.openxmlformats.org/drawingml/2006/main" xmlns:r="http://schemas.openxmlformats.org/officeDocument/2006/relationships" xmlns:p="http://schemas.openxmlformats.org/presentationml/2006/main">
  <p:tag name="OUTPUTDPI" val="1200"/>
  <p:tag name="ORIGINALHEIGHT" val="321.7098"/>
  <p:tag name="ORIGINALWIDTH" val="2296.213"/>
  <p:tag name="LATEXADDIN" val="\documentclass{article}&#10;\usepackage{color}\definecolor{darkgreen}{rgb}{0.0, 0.16, 0.15}&#10;\usepackage{amsmath}&#10;\pagestyle{empty}&#10;\begin{document}&#10;$&#10;y -f(x_0) = slope (x-x_0) = \frac{df}{dx} \biggr{|}_{x_0} (x-x_0)&#10;$&#10;&#10;&#10;&#10;\end{document}"/>
  <p:tag name="IGUANATEXSIZE" val="18"/>
  <p:tag name="IGUANATEXCURSOR" val="203"/>
  <p:tag name="TRANSPARENCY" val="True"/>
  <p:tag name="FILENAME" val=""/>
  <p:tag name="LATEXENGINEID" val="0"/>
  <p:tag name="TEMPFOLDER" val="c:\temp\"/>
  <p:tag name="LATEXFORMHEIGHT" val="312"/>
  <p:tag name="LATEXFORMWIDTH" val="738"/>
  <p:tag name="LATEXFORMWRAP" val="True"/>
  <p:tag name="BITMAPVECTOR" val="0"/>
</p:tagLst>
</file>

<file path=ppt/tags/tag10.xml><?xml version="1.0" encoding="utf-8"?>
<p:tagLst xmlns:a="http://schemas.openxmlformats.org/drawingml/2006/main" xmlns:r="http://schemas.openxmlformats.org/officeDocument/2006/relationships" xmlns:p="http://schemas.openxmlformats.org/presentationml/2006/main">
  <p:tag name="OUTPUTDPI" val="1200"/>
  <p:tag name="ORIGINALHEIGHT" val="89.23882"/>
  <p:tag name="ORIGINALWIDTH" val="464.192"/>
  <p:tag name="LATEXADDIN" val="\documentclass{article}&#10;\usepackage{color}\definecolor{darkgreen}{rgb}{0.0, 0.16, 0.15}&#10;\usepackage{amsmath}&#10;\pagestyle{empty}&#10;\begin{document}&#10;$&#10;\cos \theta = 1&#10;$&#10;&#10;&#10;&#10;\end{document}"/>
  <p:tag name="IGUANATEXSIZE" val="18"/>
  <p:tag name="IGUANATEXCURSOR" val="161"/>
  <p:tag name="TRANSPARENCY" val="True"/>
  <p:tag name="FILENAME" val=""/>
  <p:tag name="LATEXENGINEID" val="0"/>
  <p:tag name="TEMPFOLDER" val="c:\temp\"/>
  <p:tag name="LATEXFORMHEIGHT" val="312"/>
  <p:tag name="LATEXFORMWIDTH" val="384"/>
  <p:tag name="LATEXFORMWRAP" val="True"/>
  <p:tag name="BITMAPVECTOR" val="0"/>
</p:tagLst>
</file>

<file path=ppt/tags/tag11.xml><?xml version="1.0" encoding="utf-8"?>
<p:tagLst xmlns:a="http://schemas.openxmlformats.org/drawingml/2006/main" xmlns:r="http://schemas.openxmlformats.org/officeDocument/2006/relationships" xmlns:p="http://schemas.openxmlformats.org/presentationml/2006/main">
  <p:tag name="OUTPUTDPI" val="1200"/>
  <p:tag name="ORIGINALHEIGHT" val="186.7267"/>
  <p:tag name="ORIGINALWIDTH" val="1911.511"/>
  <p:tag name="LATEXADDIN" val="\documentclass{article}&#10;\usepackage{color}\definecolor{darkgreen}{rgb}{0.0, 0.16, 0.15}&#10;\usepackage{amsmath}&#10;\pagestyle{empty}&#10;\begin{document}&#10;$&#10;\overrightarrow{ \nabla f }(x_0,y_0) = ( f_x(x_0,y_0),f_y(x_0,y_0))&#10;$&#10;&#10;&#10;&#10;\end{document}"/>
  <p:tag name="IGUANATEXSIZE" val="18"/>
  <p:tag name="IGUANATEXCURSOR" val="182"/>
  <p:tag name="TRANSPARENCY" val="True"/>
  <p:tag name="FILENAME" val=""/>
  <p:tag name="LATEXENGINEID" val="0"/>
  <p:tag name="TEMPFOLDER" val="c:\temp\"/>
  <p:tag name="LATEXFORMHEIGHT" val="312"/>
  <p:tag name="LATEXFORMWIDTH" val="384"/>
  <p:tag name="LATEXFORMWRAP" val="True"/>
  <p:tag name="BITMAPVECTOR" val="0"/>
</p:tagLst>
</file>

<file path=ppt/tags/tag12.xml><?xml version="1.0" encoding="utf-8"?>
<p:tagLst xmlns:a="http://schemas.openxmlformats.org/drawingml/2006/main" xmlns:r="http://schemas.openxmlformats.org/officeDocument/2006/relationships" xmlns:p="http://schemas.openxmlformats.org/presentationml/2006/main">
  <p:tag name="OUTPUTDPI" val="1200"/>
  <p:tag name="ORIGINALHEIGHT" val="89.23882"/>
  <p:tag name="ORIGINALWIDTH" val="464.192"/>
  <p:tag name="LATEXADDIN" val="\documentclass{article}&#10;\usepackage{color}\definecolor{darkgreen}{rgb}{0.0, 0.16, 0.15}&#10;\usepackage{amsmath}&#10;\pagestyle{empty}&#10;\begin{document}&#10;$&#10;\cos \theta = 1&#10;$&#10;&#10;&#10;&#10;\end{document}"/>
  <p:tag name="IGUANATEXSIZE" val="18"/>
  <p:tag name="IGUANATEXCURSOR" val="161"/>
  <p:tag name="TRANSPARENCY" val="True"/>
  <p:tag name="FILENAME" val=""/>
  <p:tag name="LATEXENGINEID" val="0"/>
  <p:tag name="TEMPFOLDER" val="c:\temp\"/>
  <p:tag name="LATEXFORMHEIGHT" val="312"/>
  <p:tag name="LATEXFORMWIDTH" val="384"/>
  <p:tag name="LATEXFORMWRAP" val="True"/>
  <p:tag name="BITMAPVECTOR" val="0"/>
</p:tagLst>
</file>

<file path=ppt/tags/tag13.xml><?xml version="1.0" encoding="utf-8"?>
<p:tagLst xmlns:a="http://schemas.openxmlformats.org/drawingml/2006/main" xmlns:r="http://schemas.openxmlformats.org/officeDocument/2006/relationships" xmlns:p="http://schemas.openxmlformats.org/presentationml/2006/main">
  <p:tag name="OUTPUTDPI" val="1200"/>
  <p:tag name="ORIGINALHEIGHT" val="90.73866"/>
  <p:tag name="ORIGINALWIDTH" val="281.2149"/>
  <p:tag name="LATEXADDIN" val="\documentclass{article}&#10;\usepackage{color}\definecolor{darkgreen}{rgb}{0.0, 0.16, 0.15}&#10;\usepackage{amsmath}&#10;\pagestyle{empty}&#10;\begin{document}&#10;$&#10;\theta = 0&#10;$&#10;&#10;&#10;&#10;\end{document}"/>
  <p:tag name="IGUANATEXSIZE" val="18"/>
  <p:tag name="IGUANATEXCURSOR" val="156"/>
  <p:tag name="TRANSPARENCY" val="True"/>
  <p:tag name="FILENAME" val=""/>
  <p:tag name="LATEXENGINEID" val="0"/>
  <p:tag name="TEMPFOLDER" val="c:\temp\"/>
  <p:tag name="LATEXFORMHEIGHT" val="312"/>
  <p:tag name="LATEXFORMWIDTH" val="384"/>
  <p:tag name="LATEXFORMWRAP" val="True"/>
  <p:tag name="BITMAPVECTOR" val="0"/>
</p:tagLst>
</file>

<file path=ppt/tags/tag14.xml><?xml version="1.0" encoding="utf-8"?>
<p:tagLst xmlns:a="http://schemas.openxmlformats.org/drawingml/2006/main" xmlns:r="http://schemas.openxmlformats.org/officeDocument/2006/relationships" xmlns:p="http://schemas.openxmlformats.org/presentationml/2006/main">
  <p:tag name="OUTPUTDPI" val="1200"/>
  <p:tag name="ORIGINALHEIGHT" val="113.2358"/>
  <p:tag name="ORIGINALWIDTH" val="167.2291"/>
  <p:tag name="LATEXADDIN" val="\documentclass{article}&#10;\usepackage{color}\definecolor{darkgreen}{rgb}{0.0, 0.16, 0.15}&#10;\usepackage{amsmath}&#10;\pagestyle{empty}&#10;\begin{document}&#10;$&#10;\nabla f&#10;$&#10;&#10;&#10;&#10;\end{document}"/>
  <p:tag name="IGUANATEXSIZE" val="18"/>
  <p:tag name="IGUANATEXCURSOR" val="152"/>
  <p:tag name="TRANSPARENCY" val="True"/>
  <p:tag name="FILENAME" val=""/>
  <p:tag name="LATEXENGINEID" val="0"/>
  <p:tag name="TEMPFOLDER" val="c:\temp\"/>
  <p:tag name="LATEXFORMHEIGHT" val="312"/>
  <p:tag name="LATEXFORMWIDTH" val="384"/>
  <p:tag name="LATEXFORMWRAP" val="True"/>
  <p:tag name="BITMAPVECTOR" val="0"/>
</p:tagLst>
</file>

<file path=ppt/tags/tag15.xml><?xml version="1.0" encoding="utf-8"?>
<p:tagLst xmlns:a="http://schemas.openxmlformats.org/drawingml/2006/main" xmlns:r="http://schemas.openxmlformats.org/officeDocument/2006/relationships" xmlns:p="http://schemas.openxmlformats.org/presentationml/2006/main">
  <p:tag name="OUTPUTDPI" val="1200"/>
  <p:tag name="ORIGINALHEIGHT" val="90.73866"/>
  <p:tag name="ORIGINALWIDTH" val="73.49078"/>
  <p:tag name="LATEXADDIN" val="\documentclass{article}&#10;\usepackage{color}\definecolor{darkgreen}{rgb}{0.0, 0.16, 0.15}&#10;\usepackage{amsmath}&#10;\pagestyle{empty}&#10;\begin{document}&#10;$&#10;\vec u&#10;$&#10;&#10;&#10;&#10;\end{document}"/>
  <p:tag name="IGUANATEXSIZE" val="18"/>
  <p:tag name="IGUANATEXCURSOR" val="152"/>
  <p:tag name="TRANSPARENCY" val="True"/>
  <p:tag name="FILENAME" val=""/>
  <p:tag name="LATEXENGINEID" val="0"/>
  <p:tag name="TEMPFOLDER" val="c:\temp\"/>
  <p:tag name="LATEXFORMHEIGHT" val="312"/>
  <p:tag name="LATEXFORMWIDTH" val="384"/>
  <p:tag name="LATEXFORMWRAP" val="True"/>
  <p:tag name="BITMAPVECTOR" val="0"/>
</p:tagLst>
</file>

<file path=ppt/tags/tag16.xml><?xml version="1.0" encoding="utf-8"?>
<p:tagLst xmlns:a="http://schemas.openxmlformats.org/drawingml/2006/main" xmlns:r="http://schemas.openxmlformats.org/officeDocument/2006/relationships" xmlns:p="http://schemas.openxmlformats.org/presentationml/2006/main">
  <p:tag name="OUTPUTDPI" val="1200"/>
  <p:tag name="ORIGINALHEIGHT" val="104.237"/>
  <p:tag name="ORIGINALWIDTH" val="469.4413"/>
  <p:tag name="LATEXADDIN" val="\documentclass{article}&#10;\usepackage{amsmath}&#10;\usepackage{amssymb}&#10;\pagestyle{empty}&#10;\begin{document}&#10;$\mathbb{R}^1&#10;\rightarrow&#10;\mathbb{R}^{1}&#10;$&#10;&#10;&#10;&#10;&#10;\end{document}"/>
  <p:tag name="IGUANATEXSIZE" val="18"/>
  <p:tag name="IGUANATEXCURSOR" val="140"/>
  <p:tag name="TRANSPARENCY" val="True"/>
  <p:tag name="FILENAME" val=""/>
  <p:tag name="LATEXENGINEID" val="0"/>
  <p:tag name="TEMPFOLDER" val="c:\temp\"/>
  <p:tag name="LATEXFORMHEIGHT" val="312"/>
  <p:tag name="LATEXFORMWIDTH" val="384"/>
  <p:tag name="LATEXFORMWRAP" val="True"/>
  <p:tag name="BITMAPVECTOR" val="0"/>
</p:tagLst>
</file>

<file path=ppt/tags/tag17.xml><?xml version="1.0" encoding="utf-8"?>
<p:tagLst xmlns:a="http://schemas.openxmlformats.org/drawingml/2006/main" xmlns:r="http://schemas.openxmlformats.org/officeDocument/2006/relationships" xmlns:p="http://schemas.openxmlformats.org/presentationml/2006/main">
  <p:tag name="OUTPUTDPI" val="1200"/>
  <p:tag name="ORIGINALHEIGHT" val="128.234"/>
  <p:tag name="ORIGINALWIDTH" val="344.207"/>
  <p:tag name="LATEXADDIN" val="\documentclass{article}&#10;\usepackage{color}\definecolor{darkgreen}{rgb}{0.0, 0.16, 0.15}&#10;\usepackage{amsmath}&#10;\pagestyle{empty}&#10;\begin{document}&#10;$&#10;y=x^2&#10;$&#10;&#10;&#10;&#10;\end{document}"/>
  <p:tag name="IGUANATEXSIZE" val="18"/>
  <p:tag name="IGUANATEXCURSOR" val="151"/>
  <p:tag name="TRANSPARENCY" val="True"/>
  <p:tag name="FILENAME" val=""/>
  <p:tag name="LATEXENGINEID" val="0"/>
  <p:tag name="TEMPFOLDER" val="c:\temp\"/>
  <p:tag name="LATEXFORMHEIGHT" val="312"/>
  <p:tag name="LATEXFORMWIDTH" val="384"/>
  <p:tag name="LATEXFORMWRAP" val="True"/>
  <p:tag name="BITMAPVECTOR" val="0"/>
</p:tagLst>
</file>

<file path=ppt/tags/tag18.xml><?xml version="1.0" encoding="utf-8"?>
<p:tagLst xmlns:a="http://schemas.openxmlformats.org/drawingml/2006/main" xmlns:r="http://schemas.openxmlformats.org/officeDocument/2006/relationships" xmlns:p="http://schemas.openxmlformats.org/presentationml/2006/main">
  <p:tag name="OUTPUTDPI" val="1200"/>
  <p:tag name="ORIGINALHEIGHT" val="125.2343"/>
  <p:tag name="ORIGINALWIDTH" val="1513.311"/>
  <p:tag name="LATEXADDIN" val="\documentclass{article}&#10;\usepackage{color}\definecolor{darkgreen}{rgb}{0.0, 0.16, 0.15}&#10;\usepackage{amsmath}&#10;\pagestyle{empty}&#10;\begin{document}&#10;$&#10;(y-y_0) = (slope) * (x-x_0)&#10;$&#10;&#10;&#10;&#10;\end{document}"/>
  <p:tag name="IGUANATEXSIZE" val="18"/>
  <p:tag name="IGUANATEXCURSOR" val="173"/>
  <p:tag name="TRANSPARENCY" val="True"/>
  <p:tag name="FILENAME" val=""/>
  <p:tag name="LATEXENGINEID" val="0"/>
  <p:tag name="TEMPFOLDER" val="c:\temp\"/>
  <p:tag name="LATEXFORMHEIGHT" val="312"/>
  <p:tag name="LATEXFORMWIDTH" val="384"/>
  <p:tag name="LATEXFORMWRAP" val="True"/>
  <p:tag name="BITMAPVECTOR" val="0"/>
</p:tagLst>
</file>

<file path=ppt/tags/tag19.xml><?xml version="1.0" encoding="utf-8"?>
<p:tagLst xmlns:a="http://schemas.openxmlformats.org/drawingml/2006/main" xmlns:r="http://schemas.openxmlformats.org/officeDocument/2006/relationships" xmlns:p="http://schemas.openxmlformats.org/presentationml/2006/main">
  <p:tag name="OUTPUTDPI" val="1200"/>
  <p:tag name="ORIGINALHEIGHT" val="104.237"/>
  <p:tag name="ORIGINALWIDTH" val="469.4413"/>
  <p:tag name="LATEXADDIN" val="\documentclass{article}&#10;\usepackage{amsmath}&#10;\usepackage{amssymb}&#10;\pagestyle{empty}&#10;\begin{document}&#10;$\mathbb{R}^2&#10;\rightarrow&#10;\mathbb{R}^{1}&#10;$&#10;&#10;&#10;&#10;&#10;\end{document}"/>
  <p:tag name="IGUANATEXSIZE" val="18"/>
  <p:tag name="IGUANATEXCURSOR" val="140"/>
  <p:tag name="TRANSPARENCY" val="True"/>
  <p:tag name="FILENAME" val=""/>
  <p:tag name="LATEXENGINEID" val="0"/>
  <p:tag name="TEMPFOLDER" val="c:\temp\"/>
  <p:tag name="LATEXFORMHEIGHT" val="312"/>
  <p:tag name="LATEXFORMWIDTH" val="384"/>
  <p:tag name="LATEXFORMWRAP" val="True"/>
  <p:tag name="BITMAPVECTOR" val="0"/>
</p:tagLst>
</file>

<file path=ppt/tags/tag2.xml><?xml version="1.0" encoding="utf-8"?>
<p:tagLst xmlns:a="http://schemas.openxmlformats.org/drawingml/2006/main" xmlns:r="http://schemas.openxmlformats.org/officeDocument/2006/relationships" xmlns:p="http://schemas.openxmlformats.org/presentationml/2006/main">
  <p:tag name="OUTPUTDPI" val="1200"/>
  <p:tag name="ORIGINALHEIGHT" val="49.74788"/>
  <p:tag name="ORIGINALWIDTH" val="720.3619"/>
  <p:tag name="LATEXADDIN" val="\documentclass{article}&#10;\usepackage{color}\definecolor{darkgreen}{rgb}{0.0, 0.16, 0.15}&#10;\usepackage{amsmath}&#10;\pagestyle{empty}&#10;\begin{document}&#10;$&#10;f(x,y)= f(a,b) +  &#10;\frac{\partial f}{\partial x}\biggr{|}_{a,b}&#10; ( x- a) +&#10;\frac{\partial f}{\partial y}\biggr{|}_{a,b}&#10; ( y- b) \leftarrow {\mbox{\rm{Equation for plane tangent to $a,b,(a,b)$}}}&#10;$&#10;&#10;&#10;&#10;\end{document}"/>
  <p:tag name="IGUANATEXSIZE" val="18"/>
  <p:tag name="IGUANATEXCURSOR" val="332"/>
  <p:tag name="TRANSPARENCY" val="True"/>
  <p:tag name="FILENAME" val=""/>
  <p:tag name="LATEXENGINEID" val="0"/>
  <p:tag name="TEMPFOLDER" val="c:\temp\"/>
  <p:tag name="LATEXFORMHEIGHT" val="312"/>
  <p:tag name="LATEXFORMWIDTH" val="384"/>
  <p:tag name="LATEXFORMWRAP" val="True"/>
  <p:tag name="BITMAPVECTOR" val="0"/>
</p:tagLst>
</file>

<file path=ppt/tags/tag20.xml><?xml version="1.0" encoding="utf-8"?>
<p:tagLst xmlns:a="http://schemas.openxmlformats.org/drawingml/2006/main" xmlns:r="http://schemas.openxmlformats.org/officeDocument/2006/relationships" xmlns:p="http://schemas.openxmlformats.org/presentationml/2006/main">
  <p:tag name="OUTPUTDPI" val="1200"/>
  <p:tag name="ORIGINALHEIGHT" val="128.234"/>
  <p:tag name="ORIGINALWIDTH" val="344.207"/>
  <p:tag name="LATEXADDIN" val="\documentclass{article}&#10;\usepackage{color}\definecolor{darkgreen}{rgb}{0.0, 0.16, 0.15}&#10;\usepackage{amsmath}&#10;\pagestyle{empty}&#10;\begin{document}&#10;$&#10;y=x^2&#10;$&#10;&#10;&#10;&#10;\end{document}"/>
  <p:tag name="IGUANATEXSIZE" val="18"/>
  <p:tag name="IGUANATEXCURSOR" val="151"/>
  <p:tag name="TRANSPARENCY" val="True"/>
  <p:tag name="FILENAME" val=""/>
  <p:tag name="LATEXENGINEID" val="0"/>
  <p:tag name="TEMPFOLDER" val="c:\temp\"/>
  <p:tag name="LATEXFORMHEIGHT" val="312"/>
  <p:tag name="LATEXFORMWIDTH" val="384"/>
  <p:tag name="LATEXFORMWRAP" val="True"/>
  <p:tag name="BITMAPVECTOR" val="0"/>
</p:tagLst>
</file>

<file path=ppt/tags/tag21.xml><?xml version="1.0" encoding="utf-8"?>
<p:tagLst xmlns:a="http://schemas.openxmlformats.org/drawingml/2006/main" xmlns:r="http://schemas.openxmlformats.org/officeDocument/2006/relationships" xmlns:p="http://schemas.openxmlformats.org/presentationml/2006/main">
  <p:tag name="OUTPUTDPI" val="1200"/>
  <p:tag name="ORIGINALHEIGHT" val="125.2343"/>
  <p:tag name="ORIGINALWIDTH" val="1617.548"/>
  <p:tag name="LATEXADDIN" val="\documentclass{article}&#10;\usepackage{color}\definecolor{darkgreen}{rgb}{0.0, 0.16, 0.15}&#10;\usepackage{amsmath}&#10;\pagestyle{empty}&#10;\begin{document}&#10;$&#10;\nabla w(x,y) = (-2x,1) = (-6,1)&#10;$&#10;&#10;&#10;&#10;\end{document}"/>
  <p:tag name="IGUANATEXSIZE" val="18"/>
  <p:tag name="IGUANATEXCURSOR" val="159"/>
  <p:tag name="TRANSPARENCY" val="True"/>
  <p:tag name="FILENAME" val=""/>
  <p:tag name="LATEXENGINEID" val="0"/>
  <p:tag name="TEMPFOLDER" val="c:\temp\"/>
  <p:tag name="LATEXFORMHEIGHT" val="312"/>
  <p:tag name="LATEXFORMWIDTH" val="384"/>
  <p:tag name="LATEXFORMWRAP" val="True"/>
  <p:tag name="BITMAPVECTOR" val="0"/>
</p:tagLst>
</file>

<file path=ppt/tags/tag22.xml><?xml version="1.0" encoding="utf-8"?>
<p:tagLst xmlns:a="http://schemas.openxmlformats.org/drawingml/2006/main" xmlns:r="http://schemas.openxmlformats.org/officeDocument/2006/relationships" xmlns:p="http://schemas.openxmlformats.org/presentationml/2006/main">
  <p:tag name="OUTPUTDPI" val="1200"/>
  <p:tag name="ORIGINALHEIGHT" val="125.2343"/>
  <p:tag name="ORIGINALWIDTH" val="1222.347"/>
  <p:tag name="LATEXADDIN" val="\documentclass{article}&#10;\usepackage{color}\definecolor{darkgreen}{rgb}{0.0, 0.16, 0.15}&#10;\usepackage{amsmath}&#10;\pagestyle{empty}&#10;\begin{document}&#10;$&#10;\vec n \cdot (x-x_0, y-y_0) = 0&#10;$&#10;&#10;&#10;&#10;\end{document}"/>
  <p:tag name="IGUANATEXSIZE" val="18"/>
  <p:tag name="IGUANATEXCURSOR" val="177"/>
  <p:tag name="TRANSPARENCY" val="True"/>
  <p:tag name="FILENAME" val=""/>
  <p:tag name="LATEXENGINEID" val="0"/>
  <p:tag name="TEMPFOLDER" val="c:\temp\"/>
  <p:tag name="LATEXFORMHEIGHT" val="312"/>
  <p:tag name="LATEXFORMWIDTH" val="384"/>
  <p:tag name="LATEXFORMWRAP" val="True"/>
  <p:tag name="BITMAPVECTOR" val="0"/>
</p:tagLst>
</file>

<file path=ppt/tags/tag23.xml><?xml version="1.0" encoding="utf-8"?>
<p:tagLst xmlns:a="http://schemas.openxmlformats.org/drawingml/2006/main" xmlns:r="http://schemas.openxmlformats.org/officeDocument/2006/relationships" xmlns:p="http://schemas.openxmlformats.org/presentationml/2006/main">
  <p:tag name="OUTPUTDPI" val="1200"/>
  <p:tag name="ORIGINALHEIGHT" val="25.5285"/>
  <p:tag name="ORIGINALWIDTH" val="720.0347"/>
  <p:tag name="LATEXADDIN" val="\documentclass{article}&#10;\usepackage{color}\definecolor{darkgreen}{rgb}{0.0, 0.16, 0.15}&#10;\usepackage{amsmath}&#10;\pagestyle{empty}&#10;\begin{document}&#10;$&#10;(-6,1) \cdot (x-3, y-9) = 0&#10;\rightarrow &#10;-6x+18 + y -9 =0&#10;\rightarrow&#10;y=6x-9&#10;$&#10;&#10;&#10;&#10;\end{document}"/>
  <p:tag name="IGUANATEXSIZE" val="18"/>
  <p:tag name="IGUANATEXCURSOR" val="222"/>
  <p:tag name="TRANSPARENCY" val="True"/>
  <p:tag name="FILENAME" val=""/>
  <p:tag name="LATEXENGINEID" val="0"/>
  <p:tag name="TEMPFOLDER" val="c:\temp\"/>
  <p:tag name="LATEXFORMHEIGHT" val="312"/>
  <p:tag name="LATEXFORMWIDTH" val="384"/>
  <p:tag name="LATEXFORMWRAP" val="True"/>
  <p:tag name="BITMAPVECTOR" val="0"/>
</p:tagLst>
</file>

<file path=ppt/tags/tag24.xml><?xml version="1.0" encoding="utf-8"?>
<p:tagLst xmlns:a="http://schemas.openxmlformats.org/drawingml/2006/main" xmlns:r="http://schemas.openxmlformats.org/officeDocument/2006/relationships" xmlns:p="http://schemas.openxmlformats.org/presentationml/2006/main">
  <p:tag name="OUTPUTDPI" val="1200"/>
  <p:tag name="ORIGINALHEIGHT" val="104.237"/>
  <p:tag name="ORIGINALWIDTH" val="469.4413"/>
  <p:tag name="LATEXADDIN" val="\documentclass{article}&#10;\usepackage{amsmath}&#10;\usepackage{amssymb}&#10;\pagestyle{empty}&#10;\begin{document}&#10;$\mathbb{R}^3&#10;\rightarrow&#10;\mathbb{R}^{1}&#10;$&#10;&#10;&#10;&#10;&#10;\end{document}"/>
  <p:tag name="IGUANATEXSIZE" val="18"/>
  <p:tag name="IGUANATEXCURSOR" val="114"/>
  <p:tag name="TRANSPARENCY" val="True"/>
  <p:tag name="FILENAME" val=""/>
  <p:tag name="LATEXENGINEID" val="0"/>
  <p:tag name="TEMPFOLDER" val="c:\temp\"/>
  <p:tag name="LATEXFORMHEIGHT" val="312"/>
  <p:tag name="LATEXFORMWIDTH" val="384"/>
  <p:tag name="LATEXFORMWRAP" val="True"/>
  <p:tag name="BITMAPVECTOR" val="0"/>
</p:tagLst>
</file>

<file path=ppt/tags/tag25.xml><?xml version="1.0" encoding="utf-8"?>
<p:tagLst xmlns:a="http://schemas.openxmlformats.org/drawingml/2006/main" xmlns:r="http://schemas.openxmlformats.org/officeDocument/2006/relationships" xmlns:p="http://schemas.openxmlformats.org/presentationml/2006/main">
  <p:tag name="OUTPUTDPI" val="1200"/>
  <p:tag name="ORIGINALHEIGHT" val="104.9868"/>
  <p:tag name="ORIGINALWIDTH" val="469.4413"/>
  <p:tag name="LATEXADDIN" val="\documentclass{article}&#10;\usepackage{amsmath}&#10;\usepackage{amssymb}&#10;\pagestyle{empty}&#10;\begin{document}&#10;$\mathbb{R}^4&#10;\rightarrow&#10;\mathbb{R}^{1}&#10;$&#10;&#10;&#10;&#10;&#10;\end{document}"/>
  <p:tag name="IGUANATEXSIZE" val="18"/>
  <p:tag name="IGUANATEXCURSOR" val="114"/>
  <p:tag name="TRANSPARENCY" val="True"/>
  <p:tag name="FILENAME" val=""/>
  <p:tag name="LATEXENGINEID" val="0"/>
  <p:tag name="TEMPFOLDER" val="c:\temp\"/>
  <p:tag name="LATEXFORMHEIGHT" val="312"/>
  <p:tag name="LATEXFORMWIDTH" val="384"/>
  <p:tag name="LATEXFORMWRAP" val="True"/>
  <p:tag name="BITMAPVECTOR" val="0"/>
</p:tagLst>
</file>

<file path=ppt/tags/tag26.xml><?xml version="1.0" encoding="utf-8"?>
<p:tagLst xmlns:a="http://schemas.openxmlformats.org/drawingml/2006/main" xmlns:r="http://schemas.openxmlformats.org/officeDocument/2006/relationships" xmlns:p="http://schemas.openxmlformats.org/presentationml/2006/main">
  <p:tag name="OUTPUTDPI" val="1200"/>
  <p:tag name="ORIGINALHEIGHT" val="125.2343"/>
  <p:tag name="ORIGINALWIDTH" val="3129.359"/>
  <p:tag name="LATEXADDIN" val="\documentclass{article}&#10;\usepackage{color}\definecolor{darkgreen}{rgb}{0.0, 0.16, 0.15}&#10;\usepackage{amsmath}&#10;\pagestyle{empty}&#10;\begin{document}&#10;$&#10;\nabla U(x,y,z,w) = (-2x,-2y,-2z,1) = (-2,-4,-6,1) = \vec n&#10;$&#10;&#10;&#10;&#10;\end{document}"/>
  <p:tag name="IGUANATEXSIZE" val="18"/>
  <p:tag name="IGUANATEXCURSOR" val="163"/>
  <p:tag name="TRANSPARENCY" val="True"/>
  <p:tag name="FILENAME" val=""/>
  <p:tag name="LATEXENGINEID" val="0"/>
  <p:tag name="TEMPFOLDER" val="c:\temp\"/>
  <p:tag name="LATEXFORMHEIGHT" val="312"/>
  <p:tag name="LATEXFORMWIDTH" val="384"/>
  <p:tag name="LATEXFORMWRAP" val="True"/>
  <p:tag name="BITMAPVECTOR" val="0"/>
</p:tagLst>
</file>

<file path=ppt/tags/tag27.xml><?xml version="1.0" encoding="utf-8"?>
<p:tagLst xmlns:a="http://schemas.openxmlformats.org/drawingml/2006/main" xmlns:r="http://schemas.openxmlformats.org/officeDocument/2006/relationships" xmlns:p="http://schemas.openxmlformats.org/presentationml/2006/main">
  <p:tag name="OUTPUTDPI" val="1200"/>
  <p:tag name="ORIGINALHEIGHT" val="125.2343"/>
  <p:tag name="ORIGINALWIDTH" val="2051.744"/>
  <p:tag name="LATEXADDIN" val="\documentclass{article}&#10;\usepackage{color}\definecolor{darkgreen}{rgb}{0.0, 0.16, 0.15}&#10;\usepackage{amsmath}&#10;\pagestyle{empty}&#10;\begin{document}&#10;$&#10;\vec n \cdot (x-x_0, y-y_0, z-z_0, w-w_0) = 0&#10;$&#10;&#10;&#10;&#10;\end{document}"/>
  <p:tag name="IGUANATEXSIZE" val="18"/>
  <p:tag name="IGUANATEXCURSOR" val="186"/>
  <p:tag name="TRANSPARENCY" val="True"/>
  <p:tag name="FILENAME" val=""/>
  <p:tag name="LATEXENGINEID" val="0"/>
  <p:tag name="TEMPFOLDER" val="c:\temp\"/>
  <p:tag name="LATEXFORMHEIGHT" val="312"/>
  <p:tag name="LATEXFORMWIDTH" val="384"/>
  <p:tag name="LATEXFORMWRAP" val="True"/>
  <p:tag name="BITMAPVECTOR" val="0"/>
</p:tagLst>
</file>

<file path=ppt/tags/tag28.xml><?xml version="1.0" encoding="utf-8"?>
<p:tagLst xmlns:a="http://schemas.openxmlformats.org/drawingml/2006/main" xmlns:r="http://schemas.openxmlformats.org/officeDocument/2006/relationships" xmlns:p="http://schemas.openxmlformats.org/presentationml/2006/main">
  <p:tag name="OUTPUTDPI" val="1200"/>
  <p:tag name="ORIGINALHEIGHT" val="22.58291"/>
  <p:tag name="ORIGINALWIDTH" val="720.6893"/>
  <p:tag name="LATEXADDIN" val="\documentclass{article}&#10;\usepackage{color}\definecolor{darkgreen}{rgb}{0.0, 0.16, 0.15}&#10;\usepackage{amsmath}&#10;\pagestyle{empty}&#10;\begin{document}&#10;$&#10;(-2,-4,-6,1) \cdot (x-1, y-2, z-3, w-14) = 0&#10;\rightarrow&#10;w=2x + 4y + 6z + 14&#10;$&#10;&#10;&#10;&#10;\end{document}"/>
  <p:tag name="IGUANATEXSIZE" val="18"/>
  <p:tag name="IGUANATEXCURSOR" val="191"/>
  <p:tag name="TRANSPARENCY" val="True"/>
  <p:tag name="FILENAME" val=""/>
  <p:tag name="LATEXENGINEID" val="0"/>
  <p:tag name="TEMPFOLDER" val="c:\temp\"/>
  <p:tag name="LATEXFORMHEIGHT" val="312"/>
  <p:tag name="LATEXFORMWIDTH" val="384"/>
  <p:tag name="LATEXFORMWRAP" val="True"/>
  <p:tag name="BITMAPVECTOR" val="0"/>
</p:tagLst>
</file>

<file path=ppt/tags/tag29.xml><?xml version="1.0" encoding="utf-8"?>
<p:tagLst xmlns:a="http://schemas.openxmlformats.org/drawingml/2006/main" xmlns:r="http://schemas.openxmlformats.org/officeDocument/2006/relationships" xmlns:p="http://schemas.openxmlformats.org/presentationml/2006/main">
  <p:tag name="OUTPUTDPI" val="1200"/>
  <p:tag name="ORIGINALHEIGHT" val="325.4594"/>
  <p:tag name="ORIGINALWIDTH" val="3535.058"/>
  <p:tag name="LATEXADDIN" val="\documentclass{article}&#10;\usepackage{color}\definecolor{darkgreen}{rgb}{0.0, 0.16, 0.15}&#10;\usepackage{amsmath}&#10;\pagestyle{empty}&#10;\begin{document}&#10;$$&#10;f(x,y,z)= f(a,b,c) +  &#10;\frac{\partial f}{\partial x}\biggr{|}_{a,b,c}&#10;\hspace{-.15in}&#10; ( x- a) +&#10;\frac{\partial f}{\partial y}\biggr{|}_{a,b,c}&#10;\hspace{-.15in}&#10;( y- b)&#10; +&#10;\frac{\partial f}{\partial z}\biggr{|}_{a,b,c}&#10;\hspace{-.15in}&#10;( z- c)&#10;$$&#10;&#10;\end{document}"/>
  <p:tag name="IGUANATEXSIZE" val="18"/>
  <p:tag name="IGUANATEXCURSOR" val="392"/>
  <p:tag name="TRANSPARENCY" val="True"/>
  <p:tag name="FILENAME" val=""/>
  <p:tag name="LATEXENGINEID" val="0"/>
  <p:tag name="TEMPFOLDER" val="c:\temp\"/>
  <p:tag name="LATEXFORMHEIGHT" val="312"/>
  <p:tag name="LATEXFORMWIDTH" val="583.5"/>
  <p:tag name="LATEXFORMWRAP" val="True"/>
  <p:tag name="BITMAPVECTOR" val="0"/>
</p:tagLst>
</file>

<file path=ppt/tags/tag3.xml><?xml version="1.0" encoding="utf-8"?>
<p:tagLst xmlns:a="http://schemas.openxmlformats.org/drawingml/2006/main" xmlns:r="http://schemas.openxmlformats.org/officeDocument/2006/relationships" xmlns:p="http://schemas.openxmlformats.org/presentationml/2006/main">
  <p:tag name="OUTPUTDPI" val="1200"/>
  <p:tag name="ORIGINALHEIGHT" val="62.1848"/>
  <p:tag name="ORIGINALWIDTH" val="720.0347"/>
  <p:tag name="LATEXADDIN" val="\documentclass{article}&#10;\usepackage{color}\definecolor{darkgreen}{rgb}{0.0, 0.16, 0.15}&#10;\usepackage{amsmath}&#10;\pagestyle{empty}&#10;\begin{document}&#10;$&#10;f(x) =  f(a) + \frac{df}{dx} \biggr{|}_{a} (x-a) \leftarrow {\mbox{\rm{Equation for Line tangent to $a,f(a)$}}}&#10;$&#10;&#10;&#10;&#10;\end{document}"/>
  <p:tag name="IGUANATEXSIZE" val="18"/>
  <p:tag name="IGUANATEXCURSOR" val="249"/>
  <p:tag name="TRANSPARENCY" val="True"/>
  <p:tag name="FILENAME" val=""/>
  <p:tag name="LATEXENGINEID" val="0"/>
  <p:tag name="TEMPFOLDER" val="c:\temp\"/>
  <p:tag name="LATEXFORMHEIGHT" val="312"/>
  <p:tag name="LATEXFORMWIDTH" val="738"/>
  <p:tag name="LATEXFORMWRAP" val="True"/>
  <p:tag name="BITMAPVECTOR" val="0"/>
</p:tagLst>
</file>

<file path=ppt/tags/tag30.xml><?xml version="1.0" encoding="utf-8"?>
<p:tagLst xmlns:a="http://schemas.openxmlformats.org/drawingml/2006/main" xmlns:r="http://schemas.openxmlformats.org/officeDocument/2006/relationships" xmlns:p="http://schemas.openxmlformats.org/presentationml/2006/main">
  <p:tag name="OUTPUTDPI" val="1200"/>
  <p:tag name="ORIGINALHEIGHT" val="125.2343"/>
  <p:tag name="ORIGINALWIDTH" val="2411.699"/>
  <p:tag name="LATEXADDIN" val="\documentclass{article}&#10;\usepackage{color}\definecolor{darkgreen}{rgb}{0.0, 0.16, 0.15}&#10;\usepackage{amsmath}&#10;\pagestyle{empty}&#10;\begin{document}&#10;$$&#10;{\mbox{\rm{Equation for hyperplane tangent to $f(a,b,c)$}}}&#10;$$&#10;&#10;&#10;&#10;\end{document}"/>
  <p:tag name="IGUANATEXSIZE" val="18"/>
  <p:tag name="IGUANATEXCURSOR" val="143"/>
  <p:tag name="TRANSPARENCY" val="True"/>
  <p:tag name="FILENAME" val=""/>
  <p:tag name="LATEXENGINEID" val="0"/>
  <p:tag name="TEMPFOLDER" val="c:\temp\"/>
  <p:tag name="LATEXFORMHEIGHT" val="312"/>
  <p:tag name="LATEXFORMWIDTH" val="384"/>
  <p:tag name="LATEXFORMWRAP" val="True"/>
  <p:tag name="BITMAPVECTOR" val="0"/>
</p:tagLst>
</file>

<file path=ppt/tags/tag4.xml><?xml version="1.0" encoding="utf-8"?>
<p:tagLst xmlns:a="http://schemas.openxmlformats.org/drawingml/2006/main" xmlns:r="http://schemas.openxmlformats.org/officeDocument/2006/relationships" xmlns:p="http://schemas.openxmlformats.org/presentationml/2006/main">
  <p:tag name="OUTPUTDPI" val="1200"/>
  <p:tag name="ORIGINALHEIGHT" val="161.9798"/>
  <p:tag name="ORIGINALWIDTH" val="116.9854"/>
  <p:tag name="LATEXADDIN" val="\documentclass{article}&#10;\usepackage{amsmath}&#10;\pagestyle{empty}&#10;\begin{document}&#10;$&#10;\frac{\partial f}{\partial x}&#10;$&#10;&#10;&#10;&#10;&#10;&#10;\end{document}"/>
  <p:tag name="IGUANATEXSIZE" val="16"/>
  <p:tag name="IGUANATEXCURSOR" val="113"/>
  <p:tag name="TRANSPARENCY" val="True"/>
  <p:tag name="FILENAME" val=""/>
  <p:tag name="LATEXENGINEID" val="0"/>
  <p:tag name="TEMPFOLDER" val="c:\temp\"/>
  <p:tag name="LATEXFORMHEIGHT" val="312"/>
  <p:tag name="LATEXFORMWIDTH" val="384"/>
  <p:tag name="LATEXFORMWRAP" val="True"/>
  <p:tag name="BITMAPVECTOR" val="0"/>
</p:tagLst>
</file>

<file path=ppt/tags/tag5.xml><?xml version="1.0" encoding="utf-8"?>
<p:tagLst xmlns:a="http://schemas.openxmlformats.org/drawingml/2006/main" xmlns:r="http://schemas.openxmlformats.org/officeDocument/2006/relationships" xmlns:p="http://schemas.openxmlformats.org/presentationml/2006/main">
  <p:tag name="OUTPUTDPI" val="1200"/>
  <p:tag name="ORIGINALHEIGHT" val="178.4777"/>
  <p:tag name="ORIGINALWIDTH" val="116.9854"/>
  <p:tag name="LATEXADDIN" val="\documentclass{article}&#10;\usepackage{amsmath}&#10;\pagestyle{empty}&#10;\begin{document}&#10;$&#10;\frac{\partial f}{\partial y}&#10;$&#10;&#10;&#10;&#10;&#10;&#10;\end{document}"/>
  <p:tag name="IGUANATEXSIZE" val="16"/>
  <p:tag name="IGUANATEXCURSOR" val="110"/>
  <p:tag name="TRANSPARENCY" val="True"/>
  <p:tag name="FILENAME" val=""/>
  <p:tag name="LATEXENGINEID" val="0"/>
  <p:tag name="TEMPFOLDER" val="c:\temp\"/>
  <p:tag name="LATEXFORMHEIGHT" val="312"/>
  <p:tag name="LATEXFORMWIDTH" val="384"/>
  <p:tag name="LATEXFORMWRAP" val="True"/>
  <p:tag name="BITMAPVECTOR" val="0"/>
</p:tagLst>
</file>

<file path=ppt/tags/tag6.xml><?xml version="1.0" encoding="utf-8"?>
<p:tagLst xmlns:a="http://schemas.openxmlformats.org/drawingml/2006/main" xmlns:r="http://schemas.openxmlformats.org/officeDocument/2006/relationships" xmlns:p="http://schemas.openxmlformats.org/presentationml/2006/main">
  <p:tag name="OUTPUTDPI" val="1200"/>
  <p:tag name="ORIGINALHEIGHT" val="175.4781"/>
  <p:tag name="ORIGINALWIDTH" val="469.4413"/>
  <p:tag name="LATEXADDIN" val="\documentclass{article}&#10;\usepackage{color}\definecolor{darkgreen}{rgb}{0.0, 0.16, 0.15}&#10;\usepackage{amsmath}&#10;\pagestyle{empty}&#10;\begin{document}&#10;$&#10;= \overrightarrow { \nabla f} \cdot \vec u&#10;$&#10;&#10;&#10;&#10;\end{document}"/>
  <p:tag name="IGUANATEXSIZE" val="18"/>
  <p:tag name="IGUANATEXCURSOR" val="148"/>
  <p:tag name="TRANSPARENCY" val="True"/>
  <p:tag name="FILENAME" val=""/>
  <p:tag name="LATEXENGINEID" val="0"/>
  <p:tag name="TEMPFOLDER" val="c:\temp\"/>
  <p:tag name="LATEXFORMHEIGHT" val="312"/>
  <p:tag name="LATEXFORMWIDTH" val="384"/>
  <p:tag name="LATEXFORMWRAP" val="True"/>
  <p:tag name="BITMAPVECTOR" val="0"/>
</p:tagLst>
</file>

<file path=ppt/tags/tag7.xml><?xml version="1.0" encoding="utf-8"?>
<p:tagLst xmlns:a="http://schemas.openxmlformats.org/drawingml/2006/main" xmlns:r="http://schemas.openxmlformats.org/officeDocument/2006/relationships" xmlns:p="http://schemas.openxmlformats.org/presentationml/2006/main">
  <p:tag name="OUTPUTDPI" val="1200"/>
  <p:tag name="ORIGINALHEIGHT" val="186.7267"/>
  <p:tag name="ORIGINALWIDTH" val="1911.511"/>
  <p:tag name="LATEXADDIN" val="\documentclass{article}&#10;\usepackage{color}\definecolor{darkgreen}{rgb}{0.0, 0.16, 0.15}&#10;\usepackage{amsmath}&#10;\pagestyle{empty}&#10;\begin{document}&#10;$&#10;\overrightarrow{ \nabla f }(x_0,y_0) = ( f_x(x_0,y_0),f_y(x_0,y_0))&#10;$&#10;&#10;&#10;&#10;\end{document}"/>
  <p:tag name="IGUANATEXSIZE" val="18"/>
  <p:tag name="IGUANATEXCURSOR" val="182"/>
  <p:tag name="TRANSPARENCY" val="True"/>
  <p:tag name="FILENAME" val=""/>
  <p:tag name="LATEXENGINEID" val="0"/>
  <p:tag name="TEMPFOLDER" val="c:\temp\"/>
  <p:tag name="LATEXFORMHEIGHT" val="312"/>
  <p:tag name="LATEXFORMWIDTH" val="384"/>
  <p:tag name="LATEXFORMWRAP" val="True"/>
  <p:tag name="BITMAPVECTOR" val="0"/>
</p:tagLst>
</file>

<file path=ppt/tags/tag8.xml><?xml version="1.0" encoding="utf-8"?>
<p:tagLst xmlns:a="http://schemas.openxmlformats.org/drawingml/2006/main" xmlns:r="http://schemas.openxmlformats.org/officeDocument/2006/relationships" xmlns:p="http://schemas.openxmlformats.org/presentationml/2006/main">
  <p:tag name="OUTPUTDPI" val="1200"/>
  <p:tag name="ORIGINALHEIGHT" val="186.7267"/>
  <p:tag name="ORIGINALWIDTH" val="1911.511"/>
  <p:tag name="LATEXADDIN" val="\documentclass{article}&#10;\usepackage{color}\definecolor{darkgreen}{rgb}{0.0, 0.16, 0.15}&#10;\usepackage{amsmath}&#10;\pagestyle{empty}&#10;\begin{document}&#10;$&#10;\overrightarrow{ \nabla f }(x_0,y_0) = ( f_x(x_0,y_0),f_y(x_0,y_0))&#10;$&#10;&#10;&#10;&#10;\end{document}"/>
  <p:tag name="IGUANATEXSIZE" val="18"/>
  <p:tag name="IGUANATEXCURSOR" val="182"/>
  <p:tag name="TRANSPARENCY" val="True"/>
  <p:tag name="FILENAME" val=""/>
  <p:tag name="LATEXENGINEID" val="0"/>
  <p:tag name="TEMPFOLDER" val="c:\temp\"/>
  <p:tag name="LATEXFORMHEIGHT" val="312"/>
  <p:tag name="LATEXFORMWIDTH" val="384"/>
  <p:tag name="LATEXFORMWRAP" val="True"/>
  <p:tag name="BITMAPVECTOR" val="0"/>
</p:tagLst>
</file>

<file path=ppt/tags/tag9.xml><?xml version="1.0" encoding="utf-8"?>
<p:tagLst xmlns:a="http://schemas.openxmlformats.org/drawingml/2006/main" xmlns:r="http://schemas.openxmlformats.org/officeDocument/2006/relationships" xmlns:p="http://schemas.openxmlformats.org/presentationml/2006/main">
  <p:tag name="OUTPUTDPI" val="1200"/>
  <p:tag name="ORIGINALHEIGHT" val="181.4773"/>
  <p:tag name="ORIGINALWIDTH" val="2353.956"/>
  <p:tag name="LATEXADDIN" val="\documentclass{article}&#10;\usepackage{color}\definecolor{darkgreen}{rgb}{0.0, 0.16, 0.15}&#10;\usepackage{amsmath}&#10;\pagestyle{empty}&#10;\begin{document}&#10;$&#10;D_{\vec u} f (x_0,y_0) = \overrightarrow{\nabla f } (x_0,y_0) \cdot \vec u = | \overrightarrow{\nabla f} | &#10;| \vec u | \cos \theta &#10;$&#10;&#10;&#10;&#10;\end{document}"/>
  <p:tag name="IGUANATEXSIZE" val="18"/>
  <p:tag name="IGUANATEXCURSOR" val="250"/>
  <p:tag name="TRANSPARENCY" val="True"/>
  <p:tag name="FILENAME" val=""/>
  <p:tag name="LATEXENGINEID" val="0"/>
  <p:tag name="TEMPFOLDER" val="c:\temp\"/>
  <p:tag name="LATEXFORMHEIGHT" val="312"/>
  <p:tag name="LATEXFORMWIDTH" val="384"/>
  <p:tag name="LATEXFORMWRAP" val="True"/>
  <p:tag name="BITMAPVECTOR"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51994</TotalTime>
  <Words>4881</Words>
  <Application>Microsoft Office PowerPoint</Application>
  <PresentationFormat>On-screen Show (4:3)</PresentationFormat>
  <Paragraphs>445</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Cambria Math</vt:lpstr>
      <vt:lpstr>GreekC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sethian</cp:lastModifiedBy>
  <cp:revision>510</cp:revision>
  <dcterms:created xsi:type="dcterms:W3CDTF">2020-06-11T16:29:02Z</dcterms:created>
  <dcterms:modified xsi:type="dcterms:W3CDTF">2025-07-31T00:09:36Z</dcterms:modified>
</cp:coreProperties>
</file>