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81" r:id="rId1"/>
    <p:sldMasterId id="2147483766" r:id="rId2"/>
    <p:sldMasterId id="2147483768" r:id="rId3"/>
    <p:sldMasterId id="2147483770" r:id="rId4"/>
    <p:sldMasterId id="2147483715" r:id="rId5"/>
    <p:sldMasterId id="2147483738" r:id="rId6"/>
  </p:sldMasterIdLst>
  <p:notesMasterIdLst>
    <p:notesMasterId r:id="rId39"/>
  </p:notesMasterIdLst>
  <p:handoutMasterIdLst>
    <p:handoutMasterId r:id="rId40"/>
  </p:handoutMasterIdLst>
  <p:sldIdLst>
    <p:sldId id="5846" r:id="rId7"/>
    <p:sldId id="5847" r:id="rId8"/>
    <p:sldId id="5849" r:id="rId9"/>
    <p:sldId id="5848" r:id="rId10"/>
    <p:sldId id="5853" r:id="rId11"/>
    <p:sldId id="5854" r:id="rId12"/>
    <p:sldId id="5850" r:id="rId13"/>
    <p:sldId id="5878" r:id="rId14"/>
    <p:sldId id="5879" r:id="rId15"/>
    <p:sldId id="5869" r:id="rId16"/>
    <p:sldId id="5851" r:id="rId17"/>
    <p:sldId id="5862" r:id="rId18"/>
    <p:sldId id="5860" r:id="rId19"/>
    <p:sldId id="5861" r:id="rId20"/>
    <p:sldId id="5855" r:id="rId21"/>
    <p:sldId id="5863" r:id="rId22"/>
    <p:sldId id="5864" r:id="rId23"/>
    <p:sldId id="5856" r:id="rId24"/>
    <p:sldId id="5865" r:id="rId25"/>
    <p:sldId id="5866" r:id="rId26"/>
    <p:sldId id="5870" r:id="rId27"/>
    <p:sldId id="5857" r:id="rId28"/>
    <p:sldId id="5873" r:id="rId29"/>
    <p:sldId id="5876" r:id="rId30"/>
    <p:sldId id="5877" r:id="rId31"/>
    <p:sldId id="5874" r:id="rId32"/>
    <p:sldId id="5875" r:id="rId33"/>
    <p:sldId id="5871" r:id="rId34"/>
    <p:sldId id="5858" r:id="rId35"/>
    <p:sldId id="5872" r:id="rId36"/>
    <p:sldId id="5867" r:id="rId37"/>
    <p:sldId id="585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2FF"/>
    <a:srgbClr val="0F71FF"/>
    <a:srgbClr val="004BBF"/>
    <a:srgbClr val="002C97"/>
    <a:srgbClr val="001D64"/>
    <a:srgbClr val="1C418A"/>
    <a:srgbClr val="8C8C8C"/>
    <a:srgbClr val="8A3FFC"/>
    <a:srgbClr val="30B0FF"/>
    <a:srgbClr val="20D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79456" autoAdjust="0"/>
  </p:normalViewPr>
  <p:slideViewPr>
    <p:cSldViewPr snapToGrid="0">
      <p:cViewPr varScale="1">
        <p:scale>
          <a:sx n="100" d="100"/>
          <a:sy n="100" d="100"/>
        </p:scale>
        <p:origin x="1768" y="176"/>
      </p:cViewPr>
      <p:guideLst>
        <p:guide orient="horz" pos="418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4CF3C-0557-6649-A7D9-CE3841815296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129C-3E78-3244-9136-7C19BE9CC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64E91C-D227-4BD3-937F-4E159A6EC1DB}" type="datetimeFigureOut">
              <a:rPr lang="en-US"/>
              <a:pPr>
                <a:defRPr/>
              </a:pPr>
              <a:t>2/3/20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AEDF32-35B7-43B5-8663-5CA9629B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denser version of this presentation can be found in the form of notes on fermionic encodings at </a:t>
            </a:r>
            <a:r>
              <a:rPr lang="en-US" dirty="0" err="1"/>
              <a:t>math.berkeley.edu</a:t>
            </a:r>
            <a:r>
              <a:rPr lang="en-US" dirty="0"/>
              <a:t>/~</a:t>
            </a:r>
            <a:r>
              <a:rPr lang="en-US" dirty="0" err="1"/>
              <a:t>hadfield</a:t>
            </a:r>
            <a:r>
              <a:rPr lang="en-US" dirty="0"/>
              <a:t>/research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BA690-C198-D94F-97E5-8780A3890D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3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Jordan-Wigner transformation is given in an identical form by </a:t>
            </a:r>
            <a:r>
              <a:rPr lang="en-US" dirty="0" err="1"/>
              <a:t>Brauer</a:t>
            </a:r>
            <a:r>
              <a:rPr lang="en-US"/>
              <a:t> and Weyl in 1935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doi:10.2307/2371218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Jordan-Wigner transformation is given in an identical form by </a:t>
            </a:r>
            <a:r>
              <a:rPr lang="en-US" dirty="0" err="1"/>
              <a:t>Brauer</a:t>
            </a:r>
            <a:r>
              <a:rPr lang="en-US"/>
              <a:t> and Weyl in 1935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doi:10.2307/2371218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6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4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4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6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2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3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how to define the weight 4 terms which appear in quantum chemistry </a:t>
            </a:r>
            <a:r>
              <a:rPr lang="en-US" dirty="0" err="1"/>
              <a:t>Hamilonians</a:t>
            </a:r>
            <a:r>
              <a:rPr lang="en-US" dirty="0"/>
              <a:t> is given in Section IV of Setia-Whitfield https://</a:t>
            </a:r>
            <a:r>
              <a:rPr lang="en-US" dirty="0" err="1"/>
              <a:t>arxiv.org</a:t>
            </a:r>
            <a:r>
              <a:rPr lang="en-US" dirty="0"/>
              <a:t>/abs/1712.00446</a:t>
            </a:r>
          </a:p>
          <a:p>
            <a:endParaRPr lang="en-US" dirty="0"/>
          </a:p>
          <a:p>
            <a:r>
              <a:rPr lang="en-US" dirty="0"/>
              <a:t>Comment on the symmetries that these operators satisfy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44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how to define the weight 4 terms which appear in quantum chemistry </a:t>
            </a:r>
            <a:r>
              <a:rPr lang="en-US" dirty="0" err="1"/>
              <a:t>Hamilonians</a:t>
            </a:r>
            <a:r>
              <a:rPr lang="en-US" dirty="0"/>
              <a:t> is given in Section IV of Setia-Whitfield https://</a:t>
            </a:r>
            <a:r>
              <a:rPr lang="en-US" dirty="0" err="1"/>
              <a:t>arxiv.org</a:t>
            </a:r>
            <a:r>
              <a:rPr lang="en-US" dirty="0"/>
              <a:t>/abs/1712.00446</a:t>
            </a:r>
          </a:p>
          <a:p>
            <a:endParaRPr lang="en-US" dirty="0"/>
          </a:p>
          <a:p>
            <a:r>
              <a:rPr lang="en-US" dirty="0"/>
              <a:t>Comment on the symmetries that these operators satisfy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1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how to define the weight 4 terms which appear in quantum chemistry </a:t>
            </a:r>
            <a:r>
              <a:rPr lang="en-US" dirty="0" err="1"/>
              <a:t>Hamilonians</a:t>
            </a:r>
            <a:r>
              <a:rPr lang="en-US" dirty="0"/>
              <a:t> is given in Section IV of Setia-Whitfield https://</a:t>
            </a:r>
            <a:r>
              <a:rPr lang="en-US" dirty="0" err="1"/>
              <a:t>arxiv.org</a:t>
            </a:r>
            <a:r>
              <a:rPr lang="en-US" dirty="0"/>
              <a:t>/abs/1712.00446</a:t>
            </a:r>
          </a:p>
          <a:p>
            <a:endParaRPr lang="en-US" dirty="0"/>
          </a:p>
          <a:p>
            <a:r>
              <a:rPr lang="en-US" dirty="0"/>
              <a:t>Comment on the symmetries that these operators satisfy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1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how to define the weight 4 terms which appear in quantum chemistry Hamiltonians is given in Section IV of Setia-Whitfield https://</a:t>
            </a:r>
            <a:r>
              <a:rPr lang="en-US" dirty="0" err="1"/>
              <a:t>arxiv.org</a:t>
            </a:r>
            <a:r>
              <a:rPr lang="en-US" dirty="0"/>
              <a:t>/abs/1712.00446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9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how to define the weight 4 terms which appear in quantum chemistry </a:t>
            </a:r>
            <a:r>
              <a:rPr lang="en-US" dirty="0" err="1"/>
              <a:t>Hamilonians</a:t>
            </a:r>
            <a:r>
              <a:rPr lang="en-US" dirty="0"/>
              <a:t> is given in Section IV of Setia-Whitfield https://</a:t>
            </a:r>
            <a:r>
              <a:rPr lang="en-US" dirty="0" err="1"/>
              <a:t>arxiv.org</a:t>
            </a:r>
            <a:r>
              <a:rPr lang="en-US" dirty="0"/>
              <a:t>/abs/1712.00446</a:t>
            </a:r>
          </a:p>
          <a:p>
            <a:endParaRPr lang="en-US" dirty="0"/>
          </a:p>
          <a:p>
            <a:r>
              <a:rPr lang="en-US" dirty="0"/>
              <a:t>Comment on the symmetries that these operators satisfy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9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22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structural definition via representations is standard. One reference could be:</a:t>
            </a:r>
          </a:p>
          <a:p>
            <a:r>
              <a:rPr lang="en-US" dirty="0"/>
              <a:t>	- 2014 </a:t>
            </a:r>
            <a:r>
              <a:rPr lang="en-US" dirty="0" err="1"/>
              <a:t>Bravyi</a:t>
            </a:r>
            <a:r>
              <a:rPr lang="en-US" dirty="0"/>
              <a:t>, Hastings - arXiv:1410.0703v1</a:t>
            </a:r>
          </a:p>
          <a:p>
            <a:endParaRPr lang="en-US" dirty="0"/>
          </a:p>
          <a:p>
            <a:r>
              <a:rPr lang="en-US" dirty="0"/>
              <a:t>Jordan-Wigner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- 1928 Jordan, Wigner - DOI 10.1007/BF01331938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- 2012 Seeley, Richard, Love - arXiv:1208.5986v1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Binary tree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- 2000 </a:t>
            </a:r>
            <a:r>
              <a:rPr lang="en-US" dirty="0" err="1"/>
              <a:t>Bravyi</a:t>
            </a:r>
            <a:r>
              <a:rPr lang="en-US" dirty="0"/>
              <a:t>, </a:t>
            </a:r>
            <a:r>
              <a:rPr lang="en-US" dirty="0" err="1"/>
              <a:t>Kitaev</a:t>
            </a:r>
            <a:r>
              <a:rPr lang="en-US" dirty="0"/>
              <a:t> - arXiv:0003137v2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Superfast encoding</a:t>
            </a:r>
          </a:p>
          <a:p>
            <a:r>
              <a:rPr lang="en-US" dirty="0"/>
              <a:t>	- 2000 </a:t>
            </a:r>
            <a:r>
              <a:rPr lang="en-US" dirty="0" err="1"/>
              <a:t>Bravyi</a:t>
            </a:r>
            <a:r>
              <a:rPr lang="en-US" dirty="0"/>
              <a:t>, </a:t>
            </a:r>
            <a:r>
              <a:rPr lang="en-US" dirty="0" err="1"/>
              <a:t>Kitaev</a:t>
            </a:r>
            <a:r>
              <a:rPr lang="en-US" dirty="0"/>
              <a:t> - arXiv:0003137v2</a:t>
            </a:r>
          </a:p>
          <a:p>
            <a:r>
              <a:rPr lang="en-US" dirty="0" err="1"/>
              <a:t>Generalised</a:t>
            </a:r>
            <a:r>
              <a:rPr lang="en-US" dirty="0"/>
              <a:t> superfast</a:t>
            </a:r>
          </a:p>
          <a:p>
            <a:r>
              <a:rPr lang="en-US" dirty="0"/>
              <a:t>	- 2018 Setia, </a:t>
            </a:r>
            <a:r>
              <a:rPr lang="en-US" dirty="0" err="1"/>
              <a:t>Bravyi</a:t>
            </a:r>
            <a:r>
              <a:rPr lang="en-US" dirty="0"/>
              <a:t>, </a:t>
            </a:r>
            <a:r>
              <a:rPr lang="en-US" dirty="0" err="1"/>
              <a:t>Mezzacapo</a:t>
            </a:r>
            <a:r>
              <a:rPr lang="en-US" dirty="0"/>
              <a:t>, Whitfield - arXiv:1810.05274v2</a:t>
            </a:r>
          </a:p>
          <a:p>
            <a:endParaRPr lang="en-US" dirty="0"/>
          </a:p>
          <a:p>
            <a:r>
              <a:rPr lang="en-US" dirty="0"/>
              <a:t>Tapering</a:t>
            </a:r>
          </a:p>
          <a:p>
            <a:r>
              <a:rPr lang="en-US" dirty="0"/>
              <a:t>	- 2017 </a:t>
            </a:r>
            <a:r>
              <a:rPr lang="en-US" dirty="0" err="1"/>
              <a:t>Bravyi</a:t>
            </a:r>
            <a:r>
              <a:rPr lang="en-US" dirty="0"/>
              <a:t>, Gambetta, </a:t>
            </a:r>
            <a:r>
              <a:rPr lang="en-US" dirty="0" err="1"/>
              <a:t>Mezzacapo</a:t>
            </a:r>
            <a:r>
              <a:rPr lang="en-US" dirty="0"/>
              <a:t>, </a:t>
            </a:r>
            <a:r>
              <a:rPr lang="en-US" dirty="0" err="1"/>
              <a:t>Temme</a:t>
            </a:r>
            <a:r>
              <a:rPr lang="en-US" dirty="0"/>
              <a:t> - arXiv:1701.08213v1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5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2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1963 Hubbard - DOI 10.1098/rspa.1963.0204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1963 Hubbard - DOI 10.1098/rspa.1963.0204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DF32-35B7-43B5-8663-5CA9629B40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3679_mod_cropped.jpe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187" y="0"/>
            <a:ext cx="6825813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377583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1" y="5539153"/>
            <a:ext cx="11592984" cy="6969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6" y="92572"/>
            <a:ext cx="11878197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705122" y="6579090"/>
            <a:ext cx="488949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fld id="{BBBEA033-4E21-9142-A90D-2466372DB598}" type="slidenum">
              <a:rPr lang="en-US" smtClean="0">
                <a:solidFill>
                  <a:prstClr val="white"/>
                </a:solidFill>
              </a:rPr>
              <a:pPr eaLnBrk="0" hangingPunct="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071" y="6579090"/>
            <a:ext cx="1584325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r>
              <a:rPr lang="en-US">
                <a:solidFill>
                  <a:prstClr val="white"/>
                </a:solidFill>
              </a:rPr>
              <a:t>25 August,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85970" y="6579090"/>
            <a:ext cx="8463981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r>
              <a:rPr lang="en-US" dirty="0">
                <a:solidFill>
                  <a:prstClr val="white"/>
                </a:solidFill>
              </a:rPr>
              <a:t>IBM Confidential  |  © 2017 IBM Corporation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47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2" y="228603"/>
            <a:ext cx="2527300" cy="469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2" y="228601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667" b="1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6121" y="1513728"/>
            <a:ext cx="8887881" cy="124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800"/>
              </a:spcBef>
              <a:buFont typeface=".AppleSystemUIFont" charset="-120"/>
              <a:buNone/>
              <a:tabLst>
                <a:tab pos="609570" algn="l"/>
              </a:tabLst>
              <a:defRPr sz="2400" b="0" i="0" baseline="0">
                <a:solidFill>
                  <a:schemeClr val="accent4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487656" indent="-487656" hangingPunct="0">
              <a:lnSpc>
                <a:spcPct val="100000"/>
              </a:lnSpc>
              <a:spcBef>
                <a:spcPts val="1067"/>
              </a:spcBef>
              <a:buFont typeface=".AppleSystemUIFont" charset="-120"/>
              <a:buChar char="—"/>
              <a:defRPr sz="2400" b="0" i="0" baseline="0">
                <a:latin typeface="IBM Plex Sans" charset="0"/>
                <a:ea typeface="IBM Plex Sans" charset="0"/>
                <a:cs typeface="IBM Plex Sans" charset="0"/>
              </a:defRPr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Body copy is IBM Eliot Text, 18pt., single line spacing.</a:t>
            </a:r>
          </a:p>
          <a:p>
            <a:pPr lvl="1"/>
            <a:r>
              <a:rPr lang="en-US" dirty="0"/>
              <a:t>This is the bullet formatting. Always use and m-dash (instead of a traditional bullet), 8pt spacing before 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2" y="659873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orpl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6119" y="260969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667" b="1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6119" y="692241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t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85421" y="0"/>
            <a:ext cx="6106583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6119" y="1513727"/>
            <a:ext cx="554513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accent4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Start typing text here. If you have a lot of text for this page, make your text size 12pt instead of the default.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6119" y="260969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667" b="1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6119" y="692241"/>
            <a:ext cx="2527300" cy="222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2" y="228603"/>
            <a:ext cx="2527300" cy="469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 b="0" i="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3679_mod_cropped.jpe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187" y="0"/>
            <a:ext cx="6825813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377583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1" y="5539153"/>
            <a:ext cx="11592984" cy="6969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68903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76422"/>
            <a:ext cx="12192000" cy="588157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068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IBM Plex Sans"/>
                <a:ea typeface="Helvetica Neue" charset="0"/>
                <a:cs typeface="IBM Plex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365760" indent="-365760">
              <a:buClr>
                <a:schemeClr val="bg1"/>
              </a:buClr>
              <a:buFont typeface="Arial"/>
              <a:buChar char="•"/>
              <a:tabLst/>
              <a:defRPr sz="3600" b="1" i="0">
                <a:solidFill>
                  <a:srgbClr val="FFFFFF"/>
                </a:solidFill>
                <a:latin typeface="IBM Plex Sans"/>
                <a:ea typeface="Helvetica Neue" charset="0"/>
                <a:cs typeface="IBM Plex Sans"/>
              </a:defRPr>
            </a:lvl1pPr>
            <a:lvl2pPr marL="1097280" indent="-365760">
              <a:buClr>
                <a:schemeClr val="bg1"/>
              </a:buClr>
              <a:buFont typeface="Arial"/>
              <a:buChar char="•"/>
              <a:tabLst/>
              <a:defRPr sz="2400" b="1" i="0">
                <a:solidFill>
                  <a:srgbClr val="FFFFFF"/>
                </a:solidFill>
                <a:latin typeface="IBM Plex Sans"/>
                <a:ea typeface="Helvetica Neue" charset="0"/>
                <a:cs typeface="IBM Plex Sans"/>
              </a:defRPr>
            </a:lvl2pPr>
            <a:lvl3pPr marL="682625" indent="0">
              <a:buSzPct val="80000"/>
              <a:buFont typeface="Courier New" charset="0"/>
              <a:buNone/>
              <a:defRPr sz="1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030287" indent="0">
              <a:buNone/>
              <a:defRPr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376362" indent="0">
              <a:buNone/>
              <a:defRPr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77576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-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Clr>
                <a:schemeClr val="bg1"/>
              </a:buClr>
              <a:buFont typeface="Arial" charset="0"/>
              <a:buChar char="•"/>
              <a:tabLst/>
              <a:defRPr sz="2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Clr>
                <a:schemeClr val="bg1"/>
              </a:buClr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Clr>
                <a:schemeClr val="bg1"/>
              </a:buClr>
              <a:buSzPct val="80000"/>
              <a:buFont typeface="Courier New" charset="0"/>
              <a:buChar char="o"/>
              <a:defRPr sz="1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8778" y="5838825"/>
            <a:ext cx="685800" cy="736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1667" y="6450542"/>
            <a:ext cx="7868644" cy="164212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z="11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IBM Confidential</a:t>
            </a:r>
            <a:endParaRPr lang="en-US" sz="1100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IBM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74BDDF6D-A8E2-6E42-A92F-D869AAEBB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7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75"/>
            <a:ext cx="3860800" cy="36512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IBM Confidential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75"/>
            <a:ext cx="2844800" cy="365127"/>
          </a:xfrm>
          <a:prstGeom prst="rect">
            <a:avLst/>
          </a:prstGeom>
        </p:spPr>
        <p:txBody>
          <a:bodyPr/>
          <a:lstStyle/>
          <a:p>
            <a:fld id="{AFBBB050-8C08-CB4C-9071-A1C5C4517D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705122" y="6579090"/>
            <a:ext cx="488949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BBEA033-4E21-9142-A90D-2466372DB5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071" y="6579090"/>
            <a:ext cx="1584325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85970" y="6579090"/>
            <a:ext cx="8463981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IBM Confidential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3679_mod_cropped.jpe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187" y="0"/>
            <a:ext cx="6825813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377583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1" y="5539153"/>
            <a:ext cx="11592984" cy="6969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068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76422"/>
            <a:ext cx="12192000" cy="588157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77576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1667" y="6450542"/>
            <a:ext cx="7868644" cy="164212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z="11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IBM Confidential</a:t>
            </a:r>
            <a:endParaRPr lang="en-US" sz="1100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 userDrawn="1"/>
        </p:nvSpPr>
        <p:spPr bwMode="black">
          <a:xfrm>
            <a:off x="8763000" y="6488114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© 2017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352883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65152"/>
            <a:ext cx="10515600" cy="679097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114777"/>
            <a:ext cx="11226800" cy="5164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 -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76422"/>
            <a:ext cx="12192000" cy="588157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77576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1667" y="6450542"/>
            <a:ext cx="7868644" cy="164212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z="11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IBM Confidential</a:t>
            </a:r>
            <a:endParaRPr lang="en-US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4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55" y="198485"/>
            <a:ext cx="1381246" cy="56505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292101" y="6575425"/>
            <a:ext cx="13785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69CC6971-5F0D-4FAE-B8E4-5DB90ECE41A2}" type="slidenum">
              <a:rPr lang="en-US" sz="10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800876" y="6594839"/>
            <a:ext cx="2590248" cy="1344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IBM Confidential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10399185" y="6591301"/>
            <a:ext cx="1485900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2099" y="1343025"/>
            <a:ext cx="11592985" cy="471011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576263" indent="-230188">
              <a:buFont typeface="Wingdings" charset="2"/>
              <a:buChar char="§"/>
              <a:tabLst/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 marL="855663" indent="-173038">
              <a:buSzPct val="80000"/>
              <a:buFont typeface="Courier New" charset="0"/>
              <a:buChar char="o"/>
              <a:defRPr sz="1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6" y="92572"/>
            <a:ext cx="11878197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705122" y="6579090"/>
            <a:ext cx="488949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fld id="{BBBEA033-4E21-9142-A90D-2466372DB598}" type="slidenum">
              <a:rPr lang="en-US" smtClean="0">
                <a:solidFill>
                  <a:prstClr val="white"/>
                </a:solidFill>
              </a:rPr>
              <a:pPr eaLnBrk="0" hangingPunct="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071" y="6579090"/>
            <a:ext cx="1584325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r>
              <a:rPr lang="en-US" dirty="0">
                <a:solidFill>
                  <a:prstClr val="white"/>
                </a:solidFill>
              </a:rPr>
              <a:t>25 August, 2016</a:t>
            </a: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85970" y="6579090"/>
            <a:ext cx="8463981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67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eaLnBrk="0" hangingPunct="0"/>
            <a:r>
              <a:rPr lang="en-US" dirty="0">
                <a:solidFill>
                  <a:prstClr val="white"/>
                </a:solidFill>
              </a:rPr>
              <a:t>DGil@US.IBM.COM  |  IBM Confidential  |  © 2016 IBM Corporation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854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302" y="228600"/>
            <a:ext cx="2806700" cy="1149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733" b="1" i="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IBM at</a:t>
            </a:r>
            <a:br>
              <a:rPr lang="en-US" dirty="0"/>
            </a:br>
            <a:r>
              <a:rPr lang="en-US" dirty="0"/>
              <a:t>Event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2" y="2245765"/>
            <a:ext cx="392149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Presentation Descriptor</a:t>
            </a:r>
            <a:br>
              <a:rPr lang="en-US" dirty="0"/>
            </a:br>
            <a:r>
              <a:rPr lang="en-US" dirty="0"/>
              <a:t>Work in Progress</a:t>
            </a:r>
          </a:p>
          <a:p>
            <a:pPr lvl="0"/>
            <a:r>
              <a:rPr lang="en-US" dirty="0"/>
              <a:t>00.00.17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4" r:id="rId2"/>
    <p:sldLayoutId id="2147483693" r:id="rId3"/>
    <p:sldLayoutId id="2147483713" r:id="rId4"/>
    <p:sldLayoutId id="2147483690" r:id="rId5"/>
    <p:sldLayoutId id="2147483729" r:id="rId6"/>
    <p:sldLayoutId id="2147483776" r:id="rId7"/>
    <p:sldLayoutId id="2147483800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509588" indent="-1635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Arial" charset="0"/>
        </a:defRPr>
      </a:lvl2pPr>
      <a:lvl3pPr marL="855663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Arial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0794"/>
            <a:ext cx="12181172" cy="685799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4" y="2"/>
            <a:ext cx="12181172" cy="685799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0" t="13282" r="45300" b="17784"/>
          <a:stretch/>
        </p:blipFill>
        <p:spPr>
          <a:xfrm>
            <a:off x="323682" y="6063635"/>
            <a:ext cx="1273089" cy="57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517" y="0"/>
            <a:ext cx="4565167" cy="68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5" r:id="rId2"/>
  </p:sldLayoutIdLst>
  <p:hf hdr="0" ft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">
          <p15:clr>
            <a:srgbClr val="F26B43"/>
          </p15:clr>
        </p15:guide>
        <p15:guide id="2" pos="4320">
          <p15:clr>
            <a:srgbClr val="F26B43"/>
          </p15:clr>
        </p15:guide>
        <p15:guide id="3" orient="horz" pos="3108">
          <p15:clr>
            <a:srgbClr val="F26B43"/>
          </p15:clr>
        </p15:guide>
        <p15:guide id="4" pos="1440">
          <p15:clr>
            <a:srgbClr val="F26B43"/>
          </p15:clr>
        </p15:guide>
        <p15:guide id="5" pos="120">
          <p15:clr>
            <a:srgbClr val="F26B43"/>
          </p15:clr>
        </p15:guide>
        <p15:guide id="6" pos="5616">
          <p15:clr>
            <a:srgbClr val="F26B43"/>
          </p15:clr>
        </p15:guide>
        <p15:guide id="7" pos="2875">
          <p15:clr>
            <a:srgbClr val="F26B43"/>
          </p15:clr>
        </p15:guide>
        <p15:guide id="8" orient="horz" pos="852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23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4" t="13282" r="8061" b="28051"/>
          <a:stretch/>
        </p:blipFill>
        <p:spPr>
          <a:xfrm>
            <a:off x="10215037" y="6227235"/>
            <a:ext cx="1734508" cy="393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0" t="13282" r="45300" b="17784"/>
          <a:stretch/>
        </p:blipFill>
        <p:spPr>
          <a:xfrm>
            <a:off x="10638328" y="6042054"/>
            <a:ext cx="1273089" cy="5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ft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">
          <p15:clr>
            <a:srgbClr val="F26B43"/>
          </p15:clr>
        </p15:guide>
        <p15:guide id="2" pos="4320">
          <p15:clr>
            <a:srgbClr val="F26B43"/>
          </p15:clr>
        </p15:guide>
        <p15:guide id="3" orient="horz" pos="3108">
          <p15:clr>
            <a:srgbClr val="F26B43"/>
          </p15:clr>
        </p15:guide>
        <p15:guide id="4" pos="1440">
          <p15:clr>
            <a:srgbClr val="F26B43"/>
          </p15:clr>
        </p15:guide>
        <p15:guide id="5" pos="120">
          <p15:clr>
            <a:srgbClr val="F26B43"/>
          </p15:clr>
        </p15:guide>
        <p15:guide id="6" pos="5616">
          <p15:clr>
            <a:srgbClr val="F26B43"/>
          </p15:clr>
        </p15:guide>
        <p15:guide id="7" pos="2875">
          <p15:clr>
            <a:srgbClr val="F26B43"/>
          </p15:clr>
        </p15:guide>
        <p15:guide id="8" orient="horz" pos="852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23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66079"/>
            <a:ext cx="12192000" cy="583660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254002" y="6454521"/>
            <a:ext cx="339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fld id="{93A2349A-7624-914B-B52D-9426EF34D49C}" type="slidenum">
              <a:rPr lang="en-US" sz="1200" b="0" i="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  <a:sym typeface="Helvetica Neue" charset="0"/>
              </a:rPr>
              <a:pPr algn="l"/>
              <a:t>‹#›</a:t>
            </a:fld>
            <a:endParaRPr lang="en-US" sz="1200" b="0" i="0" baseline="0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  <a:sym typeface="Helvetica Neue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90"/>
          <a:stretch/>
        </p:blipFill>
        <p:spPr>
          <a:xfrm>
            <a:off x="10908068" y="6284178"/>
            <a:ext cx="1046569" cy="6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ft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">
          <p15:clr>
            <a:srgbClr val="F26B43"/>
          </p15:clr>
        </p15:guide>
        <p15:guide id="2" pos="4320">
          <p15:clr>
            <a:srgbClr val="F26B43"/>
          </p15:clr>
        </p15:guide>
        <p15:guide id="3" orient="horz" pos="3108">
          <p15:clr>
            <a:srgbClr val="F26B43"/>
          </p15:clr>
        </p15:guide>
        <p15:guide id="4" pos="1440">
          <p15:clr>
            <a:srgbClr val="F26B43"/>
          </p15:clr>
        </p15:guide>
        <p15:guide id="5" pos="120">
          <p15:clr>
            <a:srgbClr val="F26B43"/>
          </p15:clr>
        </p15:guide>
        <p15:guide id="6" pos="5616">
          <p15:clr>
            <a:srgbClr val="F26B43"/>
          </p15:clr>
        </p15:guide>
        <p15:guide id="7" pos="2875">
          <p15:clr>
            <a:srgbClr val="F26B43"/>
          </p15:clr>
        </p15:guide>
        <p15:guide id="8" orient="horz" pos="852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23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5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509588" indent="-1635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Arial" charset="0"/>
        </a:defRPr>
      </a:lvl2pPr>
      <a:lvl3pPr marL="855663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Arial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5" r:id="rId6"/>
    <p:sldLayoutId id="2147483777" r:id="rId7"/>
    <p:sldLayoutId id="2147483778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008ABF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509588" indent="-1635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Arial" charset="0"/>
        </a:defRPr>
      </a:lvl2pPr>
      <a:lvl3pPr marL="855663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Arial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0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2.emf"/><Relationship Id="rId10" Type="http://schemas.openxmlformats.org/officeDocument/2006/relationships/image" Target="../media/image33.emf"/><Relationship Id="rId4" Type="http://schemas.openxmlformats.org/officeDocument/2006/relationships/image" Target="../media/image21.emf"/><Relationship Id="rId9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45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5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9.png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CC15EE-8053-6D4D-BDF3-25E18CCBD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159" y="10880"/>
            <a:ext cx="1334529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BEA033-4E21-9142-A90D-2466372DB598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2846689" cy="6858000"/>
          </a:xfrm>
          <a:prstGeom prst="rect">
            <a:avLst/>
          </a:prstGeom>
          <a:gradFill flip="none" rotWithShape="1"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82DC8C-20D0-3A4E-BDB4-23D4389DCD7B}"/>
              </a:ext>
            </a:extLst>
          </p:cNvPr>
          <p:cNvSpPr txBox="1">
            <a:spLocks/>
          </p:cNvSpPr>
          <p:nvPr/>
        </p:nvSpPr>
        <p:spPr>
          <a:xfrm>
            <a:off x="272194" y="3839712"/>
            <a:ext cx="10280849" cy="251285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marL="0" marR="0" lvl="0" indent="0" algn="l" defTabSz="60957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647700" dir="2700000">
                    <a:srgbClr val="000000">
                      <a:alpha val="69000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Charles Hadfield</a:t>
            </a:r>
          </a:p>
          <a:p>
            <a:pPr marL="0" marR="0" lvl="0" indent="0" algn="l" defTabSz="60957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647700" dir="2700000">
                    <a:srgbClr val="000000">
                      <a:alpha val="69000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 Researcher,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8D428E7-B55B-C840-9222-0F8671F016A7}"/>
              </a:ext>
            </a:extLst>
          </p:cNvPr>
          <p:cNvSpPr txBox="1">
            <a:spLocks/>
          </p:cNvSpPr>
          <p:nvPr/>
        </p:nvSpPr>
        <p:spPr>
          <a:xfrm>
            <a:off x="272193" y="505433"/>
            <a:ext cx="6277694" cy="393599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</p:spPr>
        <p:txBody>
          <a:bodyPr vert="horz" wrap="square" lIns="0" tIns="8792" rIns="0" bIns="0" rtlCol="0">
            <a:spAutoFit/>
          </a:bodyPr>
          <a:lstStyle>
            <a:lvl1pPr>
              <a:defRPr sz="4431" b="0" i="0">
                <a:solidFill>
                  <a:schemeClr val="tx1"/>
                </a:solidFill>
                <a:latin typeface="IBMPlexSans-Light"/>
                <a:ea typeface="+mj-ea"/>
                <a:cs typeface="IBMPlexSans-Light"/>
              </a:defRPr>
            </a:lvl1pPr>
          </a:lstStyle>
          <a:p>
            <a:r>
              <a:rPr lang="en-US" sz="2500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Variational Quantum </a:t>
            </a:r>
            <a:r>
              <a:rPr lang="en-US" sz="2500" b="1" dirty="0" err="1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Eigensolver</a:t>
            </a:r>
            <a:endParaRPr lang="en-US" sz="2500" b="1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070D9-F3CD-504D-8F30-C327C86B5887}"/>
              </a:ext>
            </a:extLst>
          </p:cNvPr>
          <p:cNvSpPr txBox="1"/>
          <p:nvPr/>
        </p:nvSpPr>
        <p:spPr>
          <a:xfrm>
            <a:off x="272193" y="5370942"/>
            <a:ext cx="681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IBM Plex Sans" charset="0"/>
                <a:ea typeface="IBM Plex Sans" charset="0"/>
                <a:cs typeface="IBM Plex Sans" charset="0"/>
              </a:rPr>
              <a:t>IBM TJ Watson Research Center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FA4D44C-20F4-EC4F-BCC8-5916065ED2AE}"/>
              </a:ext>
            </a:extLst>
          </p:cNvPr>
          <p:cNvSpPr txBox="1">
            <a:spLocks/>
          </p:cNvSpPr>
          <p:nvPr/>
        </p:nvSpPr>
        <p:spPr>
          <a:xfrm>
            <a:off x="542457" y="899032"/>
            <a:ext cx="6277694" cy="239710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</p:spPr>
        <p:txBody>
          <a:bodyPr vert="horz" wrap="square" lIns="0" tIns="8792" rIns="0" bIns="0" rtlCol="0">
            <a:spAutoFit/>
          </a:bodyPr>
          <a:lstStyle>
            <a:lvl1pPr>
              <a:defRPr sz="4431" b="0" i="0">
                <a:solidFill>
                  <a:schemeClr val="tx1"/>
                </a:solidFill>
                <a:latin typeface="IBMPlexSans-Light"/>
                <a:ea typeface="+mj-ea"/>
                <a:cs typeface="IBMPlexSans-Light"/>
              </a:defRPr>
            </a:lvl1pPr>
          </a:lstStyle>
          <a:p>
            <a:r>
              <a:rPr lang="en-US" sz="1500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Fermionic Hamiltonian Encodings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E5B9C-FA2C-5F4A-9501-4AE65D107797}"/>
              </a:ext>
            </a:extLst>
          </p:cNvPr>
          <p:cNvSpPr txBox="1"/>
          <p:nvPr/>
        </p:nvSpPr>
        <p:spPr>
          <a:xfrm flipH="1">
            <a:off x="3244662" y="5037903"/>
            <a:ext cx="1164051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数学者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3545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358" y="3122441"/>
            <a:ext cx="3713283" cy="6131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Basic encodings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9199-91B5-694B-B038-D6173D0101B7}"/>
              </a:ext>
            </a:extLst>
          </p:cNvPr>
          <p:cNvSpPr txBox="1"/>
          <p:nvPr/>
        </p:nvSpPr>
        <p:spPr>
          <a:xfrm>
            <a:off x="5029200" y="37229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Jordan-Wigner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DFFC87-281F-7D4E-B040-C0DC04C36F20}"/>
                  </a:ext>
                </a:extLst>
              </p:cNvPr>
              <p:cNvSpPr txBox="1"/>
              <p:nvPr/>
            </p:nvSpPr>
            <p:spPr>
              <a:xfrm>
                <a:off x="864241" y="4240150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DFFC87-281F-7D4E-B040-C0DC04C36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1" y="4240150"/>
                <a:ext cx="2317818" cy="572019"/>
              </a:xfrm>
              <a:prstGeom prst="rect">
                <a:avLst/>
              </a:prstGeom>
              <a:blipFill>
                <a:blip r:embed="rId3"/>
                <a:stretch>
                  <a:fillRect t="-91304" r="-14130" b="-1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FE225-FEDB-5547-B73C-B5B4C0825DFB}"/>
                  </a:ext>
                </a:extLst>
              </p:cNvPr>
              <p:cNvSpPr txBox="1"/>
              <p:nvPr/>
            </p:nvSpPr>
            <p:spPr>
              <a:xfrm>
                <a:off x="8449445" y="1455591"/>
                <a:ext cx="1175715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FE225-FEDB-5547-B73C-B5B4C0825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445" y="1455591"/>
                <a:ext cx="1175715" cy="532212"/>
              </a:xfrm>
              <a:prstGeom prst="rect">
                <a:avLst/>
              </a:prstGeom>
              <a:blipFill>
                <a:blip r:embed="rId4"/>
                <a:stretch>
                  <a:fillRect l="-36170" t="-106977" r="-27660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0B47F-0601-8140-AD44-822017D53667}"/>
                  </a:ext>
                </a:extLst>
              </p:cNvPr>
              <p:cNvSpPr txBox="1"/>
              <p:nvPr/>
            </p:nvSpPr>
            <p:spPr>
              <a:xfrm>
                <a:off x="928971" y="1853946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0B47F-0601-8140-AD44-822017D53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1" y="1853946"/>
                <a:ext cx="780813" cy="532212"/>
              </a:xfrm>
              <a:prstGeom prst="rect">
                <a:avLst/>
              </a:prstGeom>
              <a:blipFill>
                <a:blip r:embed="rId5"/>
                <a:stretch>
                  <a:fillRect l="-53968" t="-106977" r="-39683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209D74-950B-0E40-A491-5A4DD52F9D06}"/>
                  </a:ext>
                </a:extLst>
              </p:cNvPr>
              <p:cNvSpPr txBox="1"/>
              <p:nvPr/>
            </p:nvSpPr>
            <p:spPr>
              <a:xfrm>
                <a:off x="1651241" y="1852464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209D74-950B-0E40-A491-5A4DD52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1" y="1852464"/>
                <a:ext cx="780813" cy="532212"/>
              </a:xfrm>
              <a:prstGeom prst="rect">
                <a:avLst/>
              </a:prstGeom>
              <a:blipFill>
                <a:blip r:embed="rId6"/>
                <a:stretch>
                  <a:fillRect l="-53968" t="-106977" r="-39683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93C5-9AF3-D141-BC51-D1103915CD58}"/>
                  </a:ext>
                </a:extLst>
              </p:cNvPr>
              <p:cNvSpPr txBox="1"/>
              <p:nvPr/>
            </p:nvSpPr>
            <p:spPr>
              <a:xfrm>
                <a:off x="2401246" y="1848443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93C5-9AF3-D141-BC51-D1103915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46" y="1848443"/>
                <a:ext cx="780813" cy="532212"/>
              </a:xfrm>
              <a:prstGeom prst="rect">
                <a:avLst/>
              </a:prstGeom>
              <a:blipFill>
                <a:blip r:embed="rId7"/>
                <a:stretch>
                  <a:fillRect l="-53968" t="-111905" r="-39683" b="-1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3B981F-E822-A44E-A563-C926331EC475}"/>
                  </a:ext>
                </a:extLst>
              </p:cNvPr>
              <p:cNvSpPr txBox="1"/>
              <p:nvPr/>
            </p:nvSpPr>
            <p:spPr>
              <a:xfrm>
                <a:off x="3092708" y="1836789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3B981F-E822-A44E-A563-C926331EC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08" y="1836789"/>
                <a:ext cx="780813" cy="532212"/>
              </a:xfrm>
              <a:prstGeom prst="rect">
                <a:avLst/>
              </a:prstGeom>
              <a:blipFill>
                <a:blip r:embed="rId8"/>
                <a:stretch>
                  <a:fillRect l="-56452" t="-109302" r="-41935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2C4F3A-DBE5-6742-BBDC-D2514E72BD25}"/>
                  </a:ext>
                </a:extLst>
              </p:cNvPr>
              <p:cNvSpPr txBox="1"/>
              <p:nvPr/>
            </p:nvSpPr>
            <p:spPr>
              <a:xfrm>
                <a:off x="4025029" y="4240149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2C4F3A-DBE5-6742-BBDC-D2514E72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4240149"/>
                <a:ext cx="2317818" cy="572019"/>
              </a:xfrm>
              <a:prstGeom prst="rect">
                <a:avLst/>
              </a:prstGeom>
              <a:blipFill>
                <a:blip r:embed="rId9"/>
                <a:stretch>
                  <a:fillRect t="-91304" r="-15301" b="-1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19FA19-10A9-614C-AAC3-0CF04F778123}"/>
                  </a:ext>
                </a:extLst>
              </p:cNvPr>
              <p:cNvSpPr txBox="1"/>
              <p:nvPr/>
            </p:nvSpPr>
            <p:spPr>
              <a:xfrm>
                <a:off x="7290536" y="4240148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19FA19-10A9-614C-AAC3-0CF04F77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36" y="4240148"/>
                <a:ext cx="2317818" cy="572019"/>
              </a:xfrm>
              <a:prstGeom prst="rect">
                <a:avLst/>
              </a:prstGeom>
              <a:blipFill>
                <a:blip r:embed="rId10"/>
                <a:stretch>
                  <a:fillRect r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062128D-B3E3-F749-86BA-DACF74267CED}"/>
              </a:ext>
            </a:extLst>
          </p:cNvPr>
          <p:cNvSpPr txBox="1"/>
          <p:nvPr/>
        </p:nvSpPr>
        <p:spPr>
          <a:xfrm>
            <a:off x="10521388" y="4321761"/>
            <a:ext cx="419549" cy="4087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☹️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B69D95-380E-E148-A573-31A664C2222C}"/>
              </a:ext>
            </a:extLst>
          </p:cNvPr>
          <p:cNvSpPr txBox="1"/>
          <p:nvPr/>
        </p:nvSpPr>
        <p:spPr>
          <a:xfrm>
            <a:off x="3377901" y="39279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2CBDC-42C9-804E-8F4C-9535F6C2F939}"/>
              </a:ext>
            </a:extLst>
          </p:cNvPr>
          <p:cNvSpPr txBox="1"/>
          <p:nvPr/>
        </p:nvSpPr>
        <p:spPr>
          <a:xfrm>
            <a:off x="2678654" y="411083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22B91-1154-AB48-93A9-A484CBB2B21A}"/>
                  </a:ext>
                </a:extLst>
              </p:cNvPr>
              <p:cNvSpPr txBox="1"/>
              <p:nvPr/>
            </p:nvSpPr>
            <p:spPr>
              <a:xfrm>
                <a:off x="3391537" y="5709394"/>
                <a:ext cx="5285898" cy="708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…,1,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∑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…,0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22B91-1154-AB48-93A9-A484CBB2B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537" y="5709394"/>
                <a:ext cx="5285898" cy="708471"/>
              </a:xfrm>
              <a:prstGeom prst="rect">
                <a:avLst/>
              </a:prstGeom>
              <a:blipFill>
                <a:blip r:embed="rId11"/>
                <a:stretch>
                  <a:fillRect l="-5276" t="-105357" r="-9353" b="-158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C3524AC-44A6-C24F-A1DE-FCE5E49D5A97}"/>
              </a:ext>
            </a:extLst>
          </p:cNvPr>
          <p:cNvSpPr txBox="1"/>
          <p:nvPr/>
        </p:nvSpPr>
        <p:spPr>
          <a:xfrm>
            <a:off x="5507915" y="408790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747DD-9B6F-ED4D-A0F1-14F9C04FA5F3}"/>
              </a:ext>
            </a:extLst>
          </p:cNvPr>
          <p:cNvSpPr txBox="1"/>
          <p:nvPr/>
        </p:nvSpPr>
        <p:spPr>
          <a:xfrm>
            <a:off x="514513" y="1530876"/>
            <a:ext cx="8097608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Let’s do an example of two modes             with a very simple encoding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EECA2-AB3D-9F48-B46D-E6206EE47668}"/>
                  </a:ext>
                </a:extLst>
              </p:cNvPr>
              <p:cNvSpPr txBox="1"/>
              <p:nvPr/>
            </p:nvSpPr>
            <p:spPr>
              <a:xfrm>
                <a:off x="4336440" y="1458449"/>
                <a:ext cx="1175715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EECA2-AB3D-9F48-B46D-E6206EE47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40" y="1458449"/>
                <a:ext cx="1175715" cy="5322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FBB0B1C-C375-7E4A-BEE2-9515E669A40E}"/>
              </a:ext>
            </a:extLst>
          </p:cNvPr>
          <p:cNvSpPr txBox="1"/>
          <p:nvPr/>
        </p:nvSpPr>
        <p:spPr>
          <a:xfrm>
            <a:off x="514512" y="2563080"/>
            <a:ext cx="8618729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Let’s also do the naive encoding of the creation and annihilation operators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489B65-DB75-7A4B-A8D6-A6AF835C3F7E}"/>
              </a:ext>
            </a:extLst>
          </p:cNvPr>
          <p:cNvSpPr txBox="1"/>
          <p:nvPr/>
        </p:nvSpPr>
        <p:spPr>
          <a:xfrm>
            <a:off x="2011680" y="31519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DAB6F2-7D35-3C47-8531-95FCCCBC96D5}"/>
                  </a:ext>
                </a:extLst>
              </p:cNvPr>
              <p:cNvSpPr txBox="1"/>
              <p:nvPr/>
            </p:nvSpPr>
            <p:spPr>
              <a:xfrm>
                <a:off x="844571" y="3048178"/>
                <a:ext cx="1937149" cy="536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DAB6F2-7D35-3C47-8531-95FCCCBC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1" y="3048178"/>
                <a:ext cx="1937149" cy="536813"/>
              </a:xfrm>
              <a:prstGeom prst="rect">
                <a:avLst/>
              </a:prstGeom>
              <a:blipFill>
                <a:blip r:embed="rId13"/>
                <a:stretch>
                  <a:fillRect t="-111905" r="-7843" b="-1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502307-CFC4-C845-B406-E0D9F69A98F3}"/>
                  </a:ext>
                </a:extLst>
              </p:cNvPr>
              <p:cNvSpPr txBox="1"/>
              <p:nvPr/>
            </p:nvSpPr>
            <p:spPr>
              <a:xfrm>
                <a:off x="3246789" y="2994235"/>
                <a:ext cx="1937149" cy="536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502307-CFC4-C845-B406-E0D9F69A9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89" y="2994235"/>
                <a:ext cx="1937149" cy="536813"/>
              </a:xfrm>
              <a:prstGeom prst="rect">
                <a:avLst/>
              </a:prstGeom>
              <a:blipFill>
                <a:blip r:embed="rId14"/>
                <a:stretch>
                  <a:fillRect t="-100000" r="-9150" b="-16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E931029-C700-6B4F-826B-9C833B4810EA}"/>
              </a:ext>
            </a:extLst>
          </p:cNvPr>
          <p:cNvSpPr txBox="1"/>
          <p:nvPr/>
        </p:nvSpPr>
        <p:spPr>
          <a:xfrm>
            <a:off x="503200" y="3807266"/>
            <a:ext cx="8618729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now let’s see what happens...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AAFBD2-B3BB-7F49-A0D6-1ED8AEE83AA9}"/>
              </a:ext>
            </a:extLst>
          </p:cNvPr>
          <p:cNvSpPr txBox="1"/>
          <p:nvPr/>
        </p:nvSpPr>
        <p:spPr>
          <a:xfrm>
            <a:off x="418573" y="5319758"/>
            <a:ext cx="8618729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What we really need: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8" grpId="0"/>
      <p:bldP spid="19" grpId="0"/>
      <p:bldP spid="17" grpId="0"/>
      <p:bldP spid="24" grpId="0"/>
      <p:bldP spid="32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Jordan-Wigner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DFFC87-281F-7D4E-B040-C0DC04C36F20}"/>
                  </a:ext>
                </a:extLst>
              </p:cNvPr>
              <p:cNvSpPr txBox="1"/>
              <p:nvPr/>
            </p:nvSpPr>
            <p:spPr>
              <a:xfrm>
                <a:off x="864241" y="4240150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DFFC87-281F-7D4E-B040-C0DC04C36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1" y="4240150"/>
                <a:ext cx="2317818" cy="572019"/>
              </a:xfrm>
              <a:prstGeom prst="rect">
                <a:avLst/>
              </a:prstGeom>
              <a:blipFill>
                <a:blip r:embed="rId3"/>
                <a:stretch>
                  <a:fillRect t="-91304" r="-14130" b="-1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FE225-FEDB-5547-B73C-B5B4C0825DFB}"/>
                  </a:ext>
                </a:extLst>
              </p:cNvPr>
              <p:cNvSpPr txBox="1"/>
              <p:nvPr/>
            </p:nvSpPr>
            <p:spPr>
              <a:xfrm>
                <a:off x="8449445" y="1455591"/>
                <a:ext cx="1175715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FE225-FEDB-5547-B73C-B5B4C0825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445" y="1455591"/>
                <a:ext cx="1175715" cy="532212"/>
              </a:xfrm>
              <a:prstGeom prst="rect">
                <a:avLst/>
              </a:prstGeom>
              <a:blipFill>
                <a:blip r:embed="rId4"/>
                <a:stretch>
                  <a:fillRect l="-36170" t="-106977" r="-27660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0B47F-0601-8140-AD44-822017D53667}"/>
                  </a:ext>
                </a:extLst>
              </p:cNvPr>
              <p:cNvSpPr txBox="1"/>
              <p:nvPr/>
            </p:nvSpPr>
            <p:spPr>
              <a:xfrm>
                <a:off x="928971" y="1853946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F0B47F-0601-8140-AD44-822017D53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1" y="1853946"/>
                <a:ext cx="780813" cy="532212"/>
              </a:xfrm>
              <a:prstGeom prst="rect">
                <a:avLst/>
              </a:prstGeom>
              <a:blipFill>
                <a:blip r:embed="rId5"/>
                <a:stretch>
                  <a:fillRect l="-53968" t="-106977" r="-39683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209D74-950B-0E40-A491-5A4DD52F9D06}"/>
                  </a:ext>
                </a:extLst>
              </p:cNvPr>
              <p:cNvSpPr txBox="1"/>
              <p:nvPr/>
            </p:nvSpPr>
            <p:spPr>
              <a:xfrm>
                <a:off x="1651241" y="1852464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209D74-950B-0E40-A491-5A4DD52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1" y="1852464"/>
                <a:ext cx="780813" cy="532212"/>
              </a:xfrm>
              <a:prstGeom prst="rect">
                <a:avLst/>
              </a:prstGeom>
              <a:blipFill>
                <a:blip r:embed="rId6"/>
                <a:stretch>
                  <a:fillRect l="-53968" t="-106977" r="-39683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93C5-9AF3-D141-BC51-D1103915CD58}"/>
                  </a:ext>
                </a:extLst>
              </p:cNvPr>
              <p:cNvSpPr txBox="1"/>
              <p:nvPr/>
            </p:nvSpPr>
            <p:spPr>
              <a:xfrm>
                <a:off x="2401246" y="1848443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93C5-9AF3-D141-BC51-D1103915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46" y="1848443"/>
                <a:ext cx="780813" cy="532212"/>
              </a:xfrm>
              <a:prstGeom prst="rect">
                <a:avLst/>
              </a:prstGeom>
              <a:blipFill>
                <a:blip r:embed="rId7"/>
                <a:stretch>
                  <a:fillRect l="-53968" t="-111905" r="-39683" b="-1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3B981F-E822-A44E-A563-C926331EC475}"/>
                  </a:ext>
                </a:extLst>
              </p:cNvPr>
              <p:cNvSpPr txBox="1"/>
              <p:nvPr/>
            </p:nvSpPr>
            <p:spPr>
              <a:xfrm>
                <a:off x="3092708" y="1836789"/>
                <a:ext cx="780813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3B981F-E822-A44E-A563-C926331EC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08" y="1836789"/>
                <a:ext cx="780813" cy="532212"/>
              </a:xfrm>
              <a:prstGeom prst="rect">
                <a:avLst/>
              </a:prstGeom>
              <a:blipFill>
                <a:blip r:embed="rId8"/>
                <a:stretch>
                  <a:fillRect l="-56452" t="-109302" r="-41935" b="-15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19FA19-10A9-614C-AAC3-0CF04F778123}"/>
                  </a:ext>
                </a:extLst>
              </p:cNvPr>
              <p:cNvSpPr txBox="1"/>
              <p:nvPr/>
            </p:nvSpPr>
            <p:spPr>
              <a:xfrm>
                <a:off x="7290536" y="4240148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19FA19-10A9-614C-AAC3-0CF04F77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36" y="4240148"/>
                <a:ext cx="2317818" cy="572019"/>
              </a:xfrm>
              <a:prstGeom prst="rect">
                <a:avLst/>
              </a:prstGeom>
              <a:blipFill>
                <a:blip r:embed="rId9"/>
                <a:stretch>
                  <a:fillRect r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062128D-B3E3-F749-86BA-DACF74267CED}"/>
              </a:ext>
            </a:extLst>
          </p:cNvPr>
          <p:cNvSpPr txBox="1"/>
          <p:nvPr/>
        </p:nvSpPr>
        <p:spPr>
          <a:xfrm>
            <a:off x="10521388" y="4321761"/>
            <a:ext cx="419549" cy="4087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🙂️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B69D95-380E-E148-A573-31A664C2222C}"/>
              </a:ext>
            </a:extLst>
          </p:cNvPr>
          <p:cNvSpPr txBox="1"/>
          <p:nvPr/>
        </p:nvSpPr>
        <p:spPr>
          <a:xfrm>
            <a:off x="3377901" y="39279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2CBDC-42C9-804E-8F4C-9535F6C2F939}"/>
              </a:ext>
            </a:extLst>
          </p:cNvPr>
          <p:cNvSpPr txBox="1"/>
          <p:nvPr/>
        </p:nvSpPr>
        <p:spPr>
          <a:xfrm>
            <a:off x="2678654" y="411083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22B91-1154-AB48-93A9-A484CBB2B21A}"/>
                  </a:ext>
                </a:extLst>
              </p:cNvPr>
              <p:cNvSpPr txBox="1"/>
              <p:nvPr/>
            </p:nvSpPr>
            <p:spPr>
              <a:xfrm>
                <a:off x="6604887" y="2923646"/>
                <a:ext cx="5285898" cy="708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…,1,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∑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…,0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22B91-1154-AB48-93A9-A484CBB2B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87" y="2923646"/>
                <a:ext cx="5285898" cy="708471"/>
              </a:xfrm>
              <a:prstGeom prst="rect">
                <a:avLst/>
              </a:prstGeom>
              <a:blipFill>
                <a:blip r:embed="rId10"/>
                <a:stretch>
                  <a:fillRect l="-5276" t="-101754" r="-9592" b="-154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C3524AC-44A6-C24F-A1DE-FCE5E49D5A97}"/>
              </a:ext>
            </a:extLst>
          </p:cNvPr>
          <p:cNvSpPr txBox="1"/>
          <p:nvPr/>
        </p:nvSpPr>
        <p:spPr>
          <a:xfrm>
            <a:off x="5507915" y="408790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747DD-9B6F-ED4D-A0F1-14F9C04FA5F3}"/>
              </a:ext>
            </a:extLst>
          </p:cNvPr>
          <p:cNvSpPr txBox="1"/>
          <p:nvPr/>
        </p:nvSpPr>
        <p:spPr>
          <a:xfrm>
            <a:off x="514513" y="1530876"/>
            <a:ext cx="8097608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Let’s do an example of two modes             with a very simple encoding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EECA2-AB3D-9F48-B46D-E6206EE47668}"/>
                  </a:ext>
                </a:extLst>
              </p:cNvPr>
              <p:cNvSpPr txBox="1"/>
              <p:nvPr/>
            </p:nvSpPr>
            <p:spPr>
              <a:xfrm>
                <a:off x="4336440" y="1458449"/>
                <a:ext cx="1175715" cy="532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EECA2-AB3D-9F48-B46D-E6206EE47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40" y="1458449"/>
                <a:ext cx="1175715" cy="5322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FBB0B1C-C375-7E4A-BEE2-9515E669A40E}"/>
              </a:ext>
            </a:extLst>
          </p:cNvPr>
          <p:cNvSpPr txBox="1"/>
          <p:nvPr/>
        </p:nvSpPr>
        <p:spPr>
          <a:xfrm>
            <a:off x="514512" y="2563080"/>
            <a:ext cx="8618729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Let’s do a more sophisticated so that morally: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489B65-DB75-7A4B-A8D6-A6AF835C3F7E}"/>
              </a:ext>
            </a:extLst>
          </p:cNvPr>
          <p:cNvSpPr txBox="1"/>
          <p:nvPr/>
        </p:nvSpPr>
        <p:spPr>
          <a:xfrm>
            <a:off x="2011680" y="31519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DAB6F2-7D35-3C47-8531-95FCCCBC96D5}"/>
                  </a:ext>
                </a:extLst>
              </p:cNvPr>
              <p:cNvSpPr txBox="1"/>
              <p:nvPr/>
            </p:nvSpPr>
            <p:spPr>
              <a:xfrm>
                <a:off x="844571" y="3048178"/>
                <a:ext cx="1937149" cy="536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DAB6F2-7D35-3C47-8531-95FCCCBC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1" y="3048178"/>
                <a:ext cx="1937149" cy="536813"/>
              </a:xfrm>
              <a:prstGeom prst="rect">
                <a:avLst/>
              </a:prstGeom>
              <a:blipFill>
                <a:blip r:embed="rId12"/>
                <a:stretch>
                  <a:fillRect t="-111905" r="-7843" b="-1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E931029-C700-6B4F-826B-9C833B4810EA}"/>
              </a:ext>
            </a:extLst>
          </p:cNvPr>
          <p:cNvSpPr txBox="1"/>
          <p:nvPr/>
        </p:nvSpPr>
        <p:spPr>
          <a:xfrm>
            <a:off x="503200" y="3807266"/>
            <a:ext cx="8618729" cy="4232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Now the calculation will go through as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CA2AC7-2019-CE44-9348-BC4D90401BD3}"/>
                  </a:ext>
                </a:extLst>
              </p:cNvPr>
              <p:cNvSpPr txBox="1"/>
              <p:nvPr/>
            </p:nvSpPr>
            <p:spPr>
              <a:xfrm>
                <a:off x="3873521" y="4240148"/>
                <a:ext cx="2317818" cy="572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bg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CA2AC7-2019-CE44-9348-BC4D9040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21" y="4240148"/>
                <a:ext cx="2317818" cy="572019"/>
              </a:xfrm>
              <a:prstGeom prst="rect">
                <a:avLst/>
              </a:prstGeom>
              <a:blipFill>
                <a:blip r:embed="rId13"/>
                <a:stretch>
                  <a:fillRect t="-91304" r="-27174" b="-20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E2C051D-BD55-B947-A3A9-6E898090EFCF}"/>
              </a:ext>
            </a:extLst>
          </p:cNvPr>
          <p:cNvSpPr txBox="1"/>
          <p:nvPr/>
        </p:nvSpPr>
        <p:spPr>
          <a:xfrm>
            <a:off x="3593054" y="64330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773DF3-1E26-D54B-85E9-0E908931F33C}"/>
              </a:ext>
            </a:extLst>
          </p:cNvPr>
          <p:cNvSpPr txBox="1"/>
          <p:nvPr/>
        </p:nvSpPr>
        <p:spPr>
          <a:xfrm>
            <a:off x="3375448" y="6235456"/>
            <a:ext cx="4294748" cy="417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can be replaced by a sum of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Paulis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D322CF-28EA-4C4E-BE4B-CEB97EA23CD4}"/>
                  </a:ext>
                </a:extLst>
              </p:cNvPr>
              <p:cNvSpPr txBox="1"/>
              <p:nvPr/>
            </p:nvSpPr>
            <p:spPr>
              <a:xfrm>
                <a:off x="2388195" y="6223217"/>
                <a:ext cx="1387737" cy="446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D322CF-28EA-4C4E-BE4B-CEB97EA2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95" y="6223217"/>
                <a:ext cx="1387737" cy="446442"/>
              </a:xfrm>
              <a:prstGeom prst="rect">
                <a:avLst/>
              </a:prstGeom>
              <a:blipFill>
                <a:blip r:embed="rId14"/>
                <a:stretch>
                  <a:fillRect l="-5455" t="-102778" b="-147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6464D2-6549-944D-963A-6C62FA24A7C9}"/>
                  </a:ext>
                </a:extLst>
              </p:cNvPr>
              <p:cNvSpPr txBox="1"/>
              <p:nvPr/>
            </p:nvSpPr>
            <p:spPr>
              <a:xfrm>
                <a:off x="7377292" y="6217649"/>
                <a:ext cx="1387737" cy="446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6464D2-6549-944D-963A-6C62FA24A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92" y="6217649"/>
                <a:ext cx="1387737" cy="4464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1910AC4-37BF-3744-9DD3-CAEE8623022F}"/>
              </a:ext>
            </a:extLst>
          </p:cNvPr>
          <p:cNvSpPr txBox="1"/>
          <p:nvPr/>
        </p:nvSpPr>
        <p:spPr>
          <a:xfrm>
            <a:off x="447262" y="6241359"/>
            <a:ext cx="2367424" cy="417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appearance of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C74DA-72D9-384D-BA14-C37E4E3359DB}"/>
              </a:ext>
            </a:extLst>
          </p:cNvPr>
          <p:cNvSpPr txBox="1"/>
          <p:nvPr/>
        </p:nvSpPr>
        <p:spPr>
          <a:xfrm>
            <a:off x="651641" y="59068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EF232-3FC0-F14B-A5E0-49008105ADDC}"/>
              </a:ext>
            </a:extLst>
          </p:cNvPr>
          <p:cNvSpPr txBox="1"/>
          <p:nvPr/>
        </p:nvSpPr>
        <p:spPr>
          <a:xfrm>
            <a:off x="9079454" y="58521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7" grpId="0"/>
      <p:bldP spid="24" grpId="0"/>
      <p:bldP spid="32" grpId="0"/>
      <p:bldP spid="34" grpId="0"/>
      <p:bldP spid="36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Jordan-Wigner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3BB579-C291-2143-90A8-55B8D43C257A}"/>
              </a:ext>
            </a:extLst>
          </p:cNvPr>
          <p:cNvSpPr txBox="1"/>
          <p:nvPr/>
        </p:nvSpPr>
        <p:spPr>
          <a:xfrm>
            <a:off x="447262" y="1441174"/>
            <a:ext cx="9352954" cy="12697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Modes get mapped directly onto quantum computer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Creation/annihilation operators need to keep track of parity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D52CE-85F0-8E48-9EA5-6E38496417A5}"/>
              </a:ext>
            </a:extLst>
          </p:cNvPr>
          <p:cNvSpPr txBox="1"/>
          <p:nvPr/>
        </p:nvSpPr>
        <p:spPr>
          <a:xfrm>
            <a:off x="4722607" y="39157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8FC413-6DEC-C14A-838E-01AE2B238880}"/>
                  </a:ext>
                </a:extLst>
              </p:cNvPr>
              <p:cNvSpPr txBox="1"/>
              <p:nvPr/>
            </p:nvSpPr>
            <p:spPr>
              <a:xfrm>
                <a:off x="2814686" y="4226377"/>
                <a:ext cx="7706702" cy="708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Nature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JW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8FC413-6DEC-C14A-838E-01AE2B23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86" y="4226377"/>
                <a:ext cx="7706702" cy="708471"/>
              </a:xfrm>
              <a:prstGeom prst="rect">
                <a:avLst/>
              </a:prstGeom>
              <a:blipFill>
                <a:blip r:embed="rId3"/>
                <a:stretch>
                  <a:fillRect t="-107018" r="-3789" b="-150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9A673-E071-8E4C-A521-A510F4C3E307}"/>
                  </a:ext>
                </a:extLst>
              </p:cNvPr>
              <p:cNvSpPr txBox="1"/>
              <p:nvPr/>
            </p:nvSpPr>
            <p:spPr>
              <a:xfrm>
                <a:off x="3453051" y="3074764"/>
                <a:ext cx="5285898" cy="708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…,1,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∑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…,0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9A673-E071-8E4C-A521-A510F4C3E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51" y="3074764"/>
                <a:ext cx="5285898" cy="708471"/>
              </a:xfrm>
              <a:prstGeom prst="rect">
                <a:avLst/>
              </a:prstGeom>
              <a:blipFill>
                <a:blip r:embed="rId4"/>
                <a:stretch>
                  <a:fillRect l="-5276" t="-101754" r="-9592" b="-154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903CA6B-EF3A-9748-A430-2BD2606951B6}"/>
              </a:ext>
            </a:extLst>
          </p:cNvPr>
          <p:cNvSpPr txBox="1"/>
          <p:nvPr/>
        </p:nvSpPr>
        <p:spPr>
          <a:xfrm>
            <a:off x="447262" y="6241359"/>
            <a:ext cx="2367424" cy="417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appearance of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F07BD-815A-A740-9009-F6FBE72F09D4}"/>
              </a:ext>
            </a:extLst>
          </p:cNvPr>
          <p:cNvSpPr txBox="1"/>
          <p:nvPr/>
        </p:nvSpPr>
        <p:spPr>
          <a:xfrm>
            <a:off x="3593054" y="64330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62BF0D-F031-B54B-9D14-EA5484A14470}"/>
              </a:ext>
            </a:extLst>
          </p:cNvPr>
          <p:cNvSpPr txBox="1"/>
          <p:nvPr/>
        </p:nvSpPr>
        <p:spPr>
          <a:xfrm>
            <a:off x="3375448" y="6235456"/>
            <a:ext cx="4294748" cy="417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can be replaced by a sum of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Paulis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9D1107-B839-7542-8602-52AADA50C370}"/>
                  </a:ext>
                </a:extLst>
              </p:cNvPr>
              <p:cNvSpPr txBox="1"/>
              <p:nvPr/>
            </p:nvSpPr>
            <p:spPr>
              <a:xfrm>
                <a:off x="2388195" y="6223217"/>
                <a:ext cx="1387737" cy="446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9D1107-B839-7542-8602-52AADA50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95" y="6223217"/>
                <a:ext cx="1387737" cy="446442"/>
              </a:xfrm>
              <a:prstGeom prst="rect">
                <a:avLst/>
              </a:prstGeom>
              <a:blipFill>
                <a:blip r:embed="rId5"/>
                <a:stretch>
                  <a:fillRect l="-5455" t="-102778" b="-147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ED27C0-EF1E-AC40-9111-A91122BE999D}"/>
                  </a:ext>
                </a:extLst>
              </p:cNvPr>
              <p:cNvSpPr txBox="1"/>
              <p:nvPr/>
            </p:nvSpPr>
            <p:spPr>
              <a:xfrm>
                <a:off x="7377292" y="6217649"/>
                <a:ext cx="1387737" cy="446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ED27C0-EF1E-AC40-9111-A91122BE9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92" y="6217649"/>
                <a:ext cx="1387737" cy="4464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2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Jordan-Wigner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3BB579-C291-2143-90A8-55B8D43C257A}"/>
              </a:ext>
            </a:extLst>
          </p:cNvPr>
          <p:cNvSpPr txBox="1"/>
          <p:nvPr/>
        </p:nvSpPr>
        <p:spPr>
          <a:xfrm>
            <a:off x="447262" y="1441174"/>
            <a:ext cx="9352954" cy="12697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Modes get mapped directly onto quantum computer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Creation/annihilation operators need to keep track of parity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D52CE-85F0-8E48-9EA5-6E38496417A5}"/>
              </a:ext>
            </a:extLst>
          </p:cNvPr>
          <p:cNvSpPr txBox="1"/>
          <p:nvPr/>
        </p:nvSpPr>
        <p:spPr>
          <a:xfrm>
            <a:off x="4722607" y="39157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F07BD-815A-A740-9009-F6FBE72F09D4}"/>
              </a:ext>
            </a:extLst>
          </p:cNvPr>
          <p:cNvSpPr txBox="1"/>
          <p:nvPr/>
        </p:nvSpPr>
        <p:spPr>
          <a:xfrm>
            <a:off x="3593054" y="64330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028C2-2211-0148-B026-0A0366FC4A90}"/>
              </a:ext>
            </a:extLst>
          </p:cNvPr>
          <p:cNvSpPr txBox="1"/>
          <p:nvPr/>
        </p:nvSpPr>
        <p:spPr>
          <a:xfrm>
            <a:off x="4561242" y="495927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C0502E-9B97-9540-B8FB-AD74E9FCF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82" y="2981983"/>
            <a:ext cx="4172534" cy="697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BAFEF6-5F7F-F648-96ED-05C5AE88B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977" y="3013382"/>
            <a:ext cx="4172534" cy="6920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D5C54F-DC42-3A4B-9860-F9B15EBE6E00}"/>
              </a:ext>
            </a:extLst>
          </p:cNvPr>
          <p:cNvSpPr txBox="1"/>
          <p:nvPr/>
        </p:nvSpPr>
        <p:spPr>
          <a:xfrm>
            <a:off x="1269402" y="488397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88035-0570-5B42-A6CA-0685256A3A45}"/>
              </a:ext>
            </a:extLst>
          </p:cNvPr>
          <p:cNvSpPr txBox="1"/>
          <p:nvPr/>
        </p:nvSpPr>
        <p:spPr>
          <a:xfrm>
            <a:off x="447262" y="4538785"/>
            <a:ext cx="9202348" cy="203970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occupation of modes is stored locally in simulator Hilbert 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parity of system is stored non-locally in simulator Hilbert 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tracking the parity leads to encodings of operators with weight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caveats: Hubbard model 1D, 2D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caveats: we’re interested not really in            but rather even products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44F17B-5EAB-BF4B-8C1D-E28755730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191" y="5384552"/>
            <a:ext cx="3040639" cy="4593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3776E0-F7AD-FF4A-9E8F-36600ACC0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156" y="6038600"/>
            <a:ext cx="677729" cy="4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6E5A1-7FD1-C248-992A-C153C1BC1342}"/>
              </a:ext>
            </a:extLst>
          </p:cNvPr>
          <p:cNvSpPr txBox="1"/>
          <p:nvPr/>
        </p:nvSpPr>
        <p:spPr>
          <a:xfrm>
            <a:off x="514513" y="1530876"/>
            <a:ext cx="8097608" cy="10294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Parity encoding sends                        to                       where</a:t>
            </a:r>
          </a:p>
          <a:p>
            <a:pPr algn="l"/>
            <a:endParaRPr lang="en-US" sz="2000" i="1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some examples: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D2C45-75C1-5845-A6CF-6E6ECF61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89" y="1561914"/>
            <a:ext cx="1476188" cy="335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56CF2-1982-E74E-8B44-4B766BD5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43" y="1561914"/>
            <a:ext cx="1417473" cy="33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3B4AC-028C-1E46-9233-BF21B617E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19" y="1496599"/>
            <a:ext cx="1763574" cy="400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7F46C-19B2-A94A-97EE-D941C821D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547" y="2802142"/>
            <a:ext cx="3000636" cy="355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DF5A9-6CFB-674B-99EB-978E28F2C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57" y="2802142"/>
            <a:ext cx="3000636" cy="3551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E63A81-B252-6C42-9782-1608C4263F33}"/>
              </a:ext>
            </a:extLst>
          </p:cNvPr>
          <p:cNvSpPr txBox="1"/>
          <p:nvPr/>
        </p:nvSpPr>
        <p:spPr>
          <a:xfrm>
            <a:off x="1549101" y="38727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C31E3-44E3-914B-AC6C-1CA86C9BFF69}"/>
              </a:ext>
            </a:extLst>
          </p:cNvPr>
          <p:cNvSpPr txBox="1"/>
          <p:nvPr/>
        </p:nvSpPr>
        <p:spPr>
          <a:xfrm>
            <a:off x="516841" y="3931623"/>
            <a:ext cx="10735657" cy="18344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best way to understand this transformation is to calculate the map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then deduce the structure of Hamiltonian terms via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but here’s the answer ...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D363A2-F090-7346-987D-4D4745FC0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618" y="3983323"/>
            <a:ext cx="2055726" cy="307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F40047-284B-F54C-819C-AFAE61E10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923" y="4580759"/>
            <a:ext cx="2880574" cy="3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1B6D524-5706-0C40-B5CE-28CCADF386DD}"/>
              </a:ext>
            </a:extLst>
          </p:cNvPr>
          <p:cNvSpPr txBox="1"/>
          <p:nvPr/>
        </p:nvSpPr>
        <p:spPr>
          <a:xfrm>
            <a:off x="514513" y="4413026"/>
            <a:ext cx="10288239" cy="1363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check the previous parity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adjust the current parity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update future parities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5CC24B-774D-7144-A662-8CE0EB95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045728"/>
            <a:ext cx="7636834" cy="892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DBE14-A1E2-8149-BAE0-65914DA7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3045728"/>
            <a:ext cx="7636834" cy="892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6E5A1-7FD1-C248-992A-C153C1BC1342}"/>
              </a:ext>
            </a:extLst>
          </p:cNvPr>
          <p:cNvSpPr txBox="1"/>
          <p:nvPr/>
        </p:nvSpPr>
        <p:spPr>
          <a:xfrm>
            <a:off x="514513" y="1530876"/>
            <a:ext cx="8097608" cy="10294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Parity encoding sends                        to                       where</a:t>
            </a:r>
          </a:p>
          <a:p>
            <a:pPr algn="l"/>
            <a:endParaRPr lang="en-US" sz="2000" i="1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annihilation (and creation) operators get sent to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D2C45-75C1-5845-A6CF-6E6ECF61F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389" y="1561914"/>
            <a:ext cx="1476188" cy="335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56CF2-1982-E74E-8B44-4B766BD5A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643" y="1561914"/>
            <a:ext cx="1417473" cy="33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3B4AC-028C-1E46-9233-BF21B617E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119" y="1496599"/>
            <a:ext cx="1763574" cy="400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E63A81-B252-6C42-9782-1608C4263F33}"/>
              </a:ext>
            </a:extLst>
          </p:cNvPr>
          <p:cNvSpPr txBox="1"/>
          <p:nvPr/>
        </p:nvSpPr>
        <p:spPr>
          <a:xfrm>
            <a:off x="1549101" y="38727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53725E-D0E5-6546-8949-D5F9CE859356}"/>
              </a:ext>
            </a:extLst>
          </p:cNvPr>
          <p:cNvSpPr txBox="1"/>
          <p:nvPr/>
        </p:nvSpPr>
        <p:spPr>
          <a:xfrm>
            <a:off x="514513" y="6006283"/>
            <a:ext cx="4247489" cy="5147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bra/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ket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notation can be turned into 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Paulis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using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FCB710-5642-B24F-9BFA-3703B3EE9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760" y="6053993"/>
            <a:ext cx="3850119" cy="2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6" y="279510"/>
            <a:ext cx="10240862" cy="696912"/>
          </a:xfrm>
        </p:spPr>
        <p:txBody>
          <a:bodyPr/>
          <a:lstStyle/>
          <a:p>
            <a:r>
              <a:rPr lang="en-US" dirty="0"/>
              <a:t>Parity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6E5A1-7FD1-C248-992A-C153C1BC1342}"/>
              </a:ext>
            </a:extLst>
          </p:cNvPr>
          <p:cNvSpPr txBox="1"/>
          <p:nvPr/>
        </p:nvSpPr>
        <p:spPr>
          <a:xfrm>
            <a:off x="514513" y="1530876"/>
            <a:ext cx="8097608" cy="10294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Parity encoding sends                        to                       where</a:t>
            </a:r>
          </a:p>
          <a:p>
            <a:pPr algn="l"/>
            <a:endParaRPr lang="en-US" sz="2000" i="1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annihilation (and creation) operators get sent to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D2C45-75C1-5845-A6CF-6E6ECF61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89" y="1561914"/>
            <a:ext cx="1476188" cy="335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56CF2-1982-E74E-8B44-4B766BD5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43" y="1561914"/>
            <a:ext cx="1417473" cy="33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3B4AC-028C-1E46-9233-BF21B617E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19" y="1496599"/>
            <a:ext cx="1763574" cy="400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E63A81-B252-6C42-9782-1608C4263F33}"/>
              </a:ext>
            </a:extLst>
          </p:cNvPr>
          <p:cNvSpPr txBox="1"/>
          <p:nvPr/>
        </p:nvSpPr>
        <p:spPr>
          <a:xfrm>
            <a:off x="1549101" y="38727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6D524-5706-0C40-B5CE-28CCADF386DD}"/>
              </a:ext>
            </a:extLst>
          </p:cNvPr>
          <p:cNvSpPr txBox="1"/>
          <p:nvPr/>
        </p:nvSpPr>
        <p:spPr>
          <a:xfrm>
            <a:off x="514513" y="3900656"/>
            <a:ext cx="10288239" cy="1363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check previous and adjust current parities with weight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update future parities with weight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6C7AA1-0F9E-924C-949C-F95990724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248" y="4593516"/>
            <a:ext cx="743860" cy="3067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6A4055-AADC-4D46-A68D-0F19202EFDB3}"/>
              </a:ext>
            </a:extLst>
          </p:cNvPr>
          <p:cNvSpPr txBox="1"/>
          <p:nvPr/>
        </p:nvSpPr>
        <p:spPr>
          <a:xfrm>
            <a:off x="514513" y="5361401"/>
            <a:ext cx="8554183" cy="1363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Like with the Jordan-Wigner situation, we are still left with terms of weight 	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95C686-3D10-974F-B4AE-78D22EBD6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794" y="5296760"/>
            <a:ext cx="3040639" cy="459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1E6CA-214D-374C-A73B-0081BEB10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165" y="2904369"/>
            <a:ext cx="3641478" cy="614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102296-CCF4-7F43-A598-0251C71BD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382" y="2904369"/>
            <a:ext cx="3641478" cy="608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AB9FA6-21E1-BD4B-8F09-1D2D10F98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0996" y="4217670"/>
            <a:ext cx="1776595" cy="3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DF37C-556B-D040-B521-1643407BEB48}"/>
              </a:ext>
            </a:extLst>
          </p:cNvPr>
          <p:cNvSpPr txBox="1"/>
          <p:nvPr/>
        </p:nvSpPr>
        <p:spPr>
          <a:xfrm>
            <a:off x="447262" y="1441174"/>
            <a:ext cx="9912352" cy="11406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 err="1">
                <a:solidFill>
                  <a:schemeClr val="bg1"/>
                </a:solidFill>
              </a:rPr>
              <a:t>Bravyi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Kitaev’s</a:t>
            </a:r>
            <a:r>
              <a:rPr lang="en-US" sz="2400" dirty="0">
                <a:solidFill>
                  <a:schemeClr val="bg1"/>
                </a:solidFill>
              </a:rPr>
              <a:t> idea is to find a middle 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occupation of mode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parity of system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06786-FFE9-4A4F-B3EE-0BED297666B7}"/>
              </a:ext>
            </a:extLst>
          </p:cNvPr>
          <p:cNvSpPr txBox="1"/>
          <p:nvPr/>
        </p:nvSpPr>
        <p:spPr>
          <a:xfrm>
            <a:off x="444781" y="2852892"/>
            <a:ext cx="9912352" cy="15039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The idea comes from classical computer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how do you encode a table of numbers when you want ability to update elements and compute check sums?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answer: Fenwick trees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45267-5A80-FC4B-A3F2-5B4E06C8CE7C}"/>
              </a:ext>
            </a:extLst>
          </p:cNvPr>
          <p:cNvSpPr txBox="1"/>
          <p:nvPr/>
        </p:nvSpPr>
        <p:spPr>
          <a:xfrm>
            <a:off x="2151529" y="47010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E53F3-0C67-1140-84D3-1BF95C4822F3}"/>
              </a:ext>
            </a:extLst>
          </p:cNvPr>
          <p:cNvSpPr txBox="1"/>
          <p:nvPr/>
        </p:nvSpPr>
        <p:spPr>
          <a:xfrm>
            <a:off x="444781" y="4627904"/>
            <a:ext cx="9912352" cy="15039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What do we gain?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Encoding of operators such that weight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E6850-2547-C342-97D0-8C8FF6C45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100" y="4948517"/>
            <a:ext cx="3331307" cy="4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6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2841583" y="61004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30D3D-9941-CA47-B481-7298716EC4EC}"/>
              </a:ext>
            </a:extLst>
          </p:cNvPr>
          <p:cNvSpPr txBox="1"/>
          <p:nvPr/>
        </p:nvSpPr>
        <p:spPr>
          <a:xfrm>
            <a:off x="514513" y="1530875"/>
            <a:ext cx="8876913" cy="11800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Let’s do the simplest interesting example of four modes (4=2</a:t>
            </a:r>
            <a:r>
              <a:rPr lang="en-US" sz="2000" baseline="30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) and consider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Binary tree for 4 provides a partial order on 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395B7-A0C0-5345-87F4-AB974E8B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780" y="1604850"/>
            <a:ext cx="2005891" cy="274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66DDCE-7083-F841-8121-EF41E5A0C3F8}"/>
              </a:ext>
            </a:extLst>
          </p:cNvPr>
          <p:cNvSpPr txBox="1"/>
          <p:nvPr/>
        </p:nvSpPr>
        <p:spPr>
          <a:xfrm>
            <a:off x="978944" y="347471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BD9FD-7983-3E47-91A7-67A6E52199A7}"/>
              </a:ext>
            </a:extLst>
          </p:cNvPr>
          <p:cNvSpPr txBox="1"/>
          <p:nvPr/>
        </p:nvSpPr>
        <p:spPr>
          <a:xfrm>
            <a:off x="1613645" y="347471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609ED-BC45-3349-836D-EEA7FBAA0438}"/>
              </a:ext>
            </a:extLst>
          </p:cNvPr>
          <p:cNvSpPr txBox="1"/>
          <p:nvPr/>
        </p:nvSpPr>
        <p:spPr>
          <a:xfrm>
            <a:off x="1301673" y="285077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AF192-E97A-3544-B47F-8DDC6361F225}"/>
              </a:ext>
            </a:extLst>
          </p:cNvPr>
          <p:cNvSpPr txBox="1"/>
          <p:nvPr/>
        </p:nvSpPr>
        <p:spPr>
          <a:xfrm>
            <a:off x="1629141" y="408489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54F68-E1B9-F448-8A0C-EDCED57B1642}"/>
              </a:ext>
            </a:extLst>
          </p:cNvPr>
          <p:cNvCxnSpPr/>
          <p:nvPr/>
        </p:nvCxnSpPr>
        <p:spPr bwMode="auto">
          <a:xfrm flipV="1">
            <a:off x="1146875" y="3184902"/>
            <a:ext cx="216976" cy="24409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A82165-2C53-2A4C-9676-CCD2E854E617}"/>
              </a:ext>
            </a:extLst>
          </p:cNvPr>
          <p:cNvCxnSpPr/>
          <p:nvPr/>
        </p:nvCxnSpPr>
        <p:spPr bwMode="auto">
          <a:xfrm>
            <a:off x="1495587" y="3169404"/>
            <a:ext cx="240224" cy="27897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03B927-8DAF-0341-9EAF-1E63DD832429}"/>
              </a:ext>
            </a:extLst>
          </p:cNvPr>
          <p:cNvCxnSpPr/>
          <p:nvPr/>
        </p:nvCxnSpPr>
        <p:spPr bwMode="auto">
          <a:xfrm>
            <a:off x="1766807" y="3797086"/>
            <a:ext cx="0" cy="25572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62117B-445A-D942-AC84-C10C7F662F24}"/>
              </a:ext>
            </a:extLst>
          </p:cNvPr>
          <p:cNvSpPr txBox="1"/>
          <p:nvPr/>
        </p:nvSpPr>
        <p:spPr>
          <a:xfrm>
            <a:off x="2773386" y="34264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1B99AA-0EA8-0C49-9E2E-9C7A14EFEDCE}"/>
              </a:ext>
            </a:extLst>
          </p:cNvPr>
          <p:cNvSpPr txBox="1"/>
          <p:nvPr/>
        </p:nvSpPr>
        <p:spPr>
          <a:xfrm>
            <a:off x="3408087" y="34264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2F7094-1BA3-D441-9E6A-29F3383AFD54}"/>
              </a:ext>
            </a:extLst>
          </p:cNvPr>
          <p:cNvSpPr txBox="1"/>
          <p:nvPr/>
        </p:nvSpPr>
        <p:spPr>
          <a:xfrm>
            <a:off x="3096115" y="28024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4DF15-C909-494A-8ADE-6BE6DB771668}"/>
              </a:ext>
            </a:extLst>
          </p:cNvPr>
          <p:cNvSpPr txBox="1"/>
          <p:nvPr/>
        </p:nvSpPr>
        <p:spPr>
          <a:xfrm>
            <a:off x="3423583" y="403659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80258A-396F-C14C-BA21-2877E0873B2D}"/>
              </a:ext>
            </a:extLst>
          </p:cNvPr>
          <p:cNvCxnSpPr/>
          <p:nvPr/>
        </p:nvCxnSpPr>
        <p:spPr bwMode="auto">
          <a:xfrm flipV="1">
            <a:off x="2895597" y="3182320"/>
            <a:ext cx="216976" cy="24409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92A141-1C1C-3140-B23E-91C2494C51FE}"/>
              </a:ext>
            </a:extLst>
          </p:cNvPr>
          <p:cNvCxnSpPr/>
          <p:nvPr/>
        </p:nvCxnSpPr>
        <p:spPr bwMode="auto">
          <a:xfrm>
            <a:off x="3244309" y="3166822"/>
            <a:ext cx="240224" cy="27897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22E78C-2C6D-4249-AA24-88BB75129768}"/>
              </a:ext>
            </a:extLst>
          </p:cNvPr>
          <p:cNvCxnSpPr/>
          <p:nvPr/>
        </p:nvCxnSpPr>
        <p:spPr bwMode="auto">
          <a:xfrm>
            <a:off x="3515529" y="3794504"/>
            <a:ext cx="0" cy="25572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39B521-046D-C540-A788-1CF39CFBDA6A}"/>
              </a:ext>
            </a:extLst>
          </p:cNvPr>
          <p:cNvSpPr txBox="1"/>
          <p:nvPr/>
        </p:nvSpPr>
        <p:spPr>
          <a:xfrm>
            <a:off x="2952427" y="37815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21CA3D-26D9-C745-8CD7-9C9C3A56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54" y="3378055"/>
            <a:ext cx="6393195" cy="39895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8F9321B-1185-9B47-B512-877C3AD67589}"/>
              </a:ext>
            </a:extLst>
          </p:cNvPr>
          <p:cNvSpPr txBox="1"/>
          <p:nvPr/>
        </p:nvSpPr>
        <p:spPr>
          <a:xfrm>
            <a:off x="2396196" y="544916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EBEA6E-3C43-C443-BC7C-15DFCDCC8161}"/>
              </a:ext>
            </a:extLst>
          </p:cNvPr>
          <p:cNvSpPr txBox="1"/>
          <p:nvPr/>
        </p:nvSpPr>
        <p:spPr>
          <a:xfrm>
            <a:off x="3408087" y="544916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E59097-B627-E141-8C7F-CF882015E441}"/>
              </a:ext>
            </a:extLst>
          </p:cNvPr>
          <p:cNvSpPr txBox="1"/>
          <p:nvPr/>
        </p:nvSpPr>
        <p:spPr>
          <a:xfrm>
            <a:off x="3096115" y="4825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C0D8DE-3CF6-5B46-B292-A36A57DA35D0}"/>
              </a:ext>
            </a:extLst>
          </p:cNvPr>
          <p:cNvSpPr txBox="1"/>
          <p:nvPr/>
        </p:nvSpPr>
        <p:spPr>
          <a:xfrm>
            <a:off x="3423583" y="6059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99A977-817C-BD4E-8E75-2F91345D8EBB}"/>
              </a:ext>
            </a:extLst>
          </p:cNvPr>
          <p:cNvCxnSpPr/>
          <p:nvPr/>
        </p:nvCxnSpPr>
        <p:spPr bwMode="auto">
          <a:xfrm flipV="1">
            <a:off x="2895597" y="5205076"/>
            <a:ext cx="216976" cy="24409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1694B0-60C8-B647-9561-F24B244936CB}"/>
              </a:ext>
            </a:extLst>
          </p:cNvPr>
          <p:cNvCxnSpPr/>
          <p:nvPr/>
        </p:nvCxnSpPr>
        <p:spPr bwMode="auto">
          <a:xfrm>
            <a:off x="3244309" y="5189578"/>
            <a:ext cx="240224" cy="27897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0F32B3-E782-C24A-B2A7-FE4B16358EF1}"/>
              </a:ext>
            </a:extLst>
          </p:cNvPr>
          <p:cNvCxnSpPr/>
          <p:nvPr/>
        </p:nvCxnSpPr>
        <p:spPr bwMode="auto">
          <a:xfrm>
            <a:off x="3515529" y="5817260"/>
            <a:ext cx="0" cy="25572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FD6F56A-35C7-C545-9F7B-AFC88E2CEA7A}"/>
              </a:ext>
            </a:extLst>
          </p:cNvPr>
          <p:cNvSpPr txBox="1"/>
          <p:nvPr/>
        </p:nvSpPr>
        <p:spPr>
          <a:xfrm>
            <a:off x="2952427" y="58043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60677F-C815-B74A-9FDB-AF59236FF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585" y="4209560"/>
            <a:ext cx="2372576" cy="5162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BD24DE6-32DB-1543-A64E-43DDE000838B}"/>
              </a:ext>
            </a:extLst>
          </p:cNvPr>
          <p:cNvSpPr txBox="1"/>
          <p:nvPr/>
        </p:nvSpPr>
        <p:spPr>
          <a:xfrm>
            <a:off x="6610350" y="574929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One example: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10E46B8-CA9C-E54E-BF19-3A0DEA0D4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935" y="6267432"/>
            <a:ext cx="3018790" cy="2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31" grpId="0"/>
      <p:bldP spid="32" grpId="0"/>
      <p:bldP spid="33" grpId="0"/>
      <p:bldP spid="34" grpId="0"/>
      <p:bldP spid="23" grpId="0"/>
      <p:bldP spid="39" grpId="0"/>
      <p:bldP spid="40" grpId="0"/>
      <p:bldP spid="41" grpId="0"/>
      <p:bldP spid="42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8575-8279-6B41-A415-F451E5373744}"/>
              </a:ext>
            </a:extLst>
          </p:cNvPr>
          <p:cNvSpPr txBox="1"/>
          <p:nvPr/>
        </p:nvSpPr>
        <p:spPr>
          <a:xfrm>
            <a:off x="447261" y="1441174"/>
            <a:ext cx="8855765" cy="50192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1. Definition of fermionic encoding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Simulation of Nature’s </a:t>
            </a:r>
            <a:r>
              <a:rPr lang="en-US" sz="2000" dirty="0" err="1">
                <a:solidFill>
                  <a:schemeClr val="bg1"/>
                </a:solidFill>
              </a:rPr>
              <a:t>hamiltonian</a:t>
            </a:r>
            <a:r>
              <a:rPr lang="en-US" sz="2000" dirty="0">
                <a:solidFill>
                  <a:schemeClr val="bg1"/>
                </a:solidFill>
              </a:rPr>
              <a:t> using qubits 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Basic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Jordan-Wigner, Parity, Binary tree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More sophisticated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Superfast, </a:t>
            </a:r>
            <a:r>
              <a:rPr lang="en-US" sz="2000" dirty="0" err="1">
                <a:solidFill>
                  <a:schemeClr val="bg1"/>
                </a:solidFill>
              </a:rPr>
              <a:t>Generalised</a:t>
            </a:r>
            <a:r>
              <a:rPr lang="en-US" sz="2000" dirty="0">
                <a:solidFill>
                  <a:schemeClr val="bg1"/>
                </a:solidFill>
              </a:rPr>
              <a:t> superfast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Tapering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Sparse LDPC, Reductions of qubits via symmetries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4B22F-127F-D84D-B969-F2B7CB75338C}"/>
              </a:ext>
            </a:extLst>
          </p:cNvPr>
          <p:cNvSpPr txBox="1"/>
          <p:nvPr/>
        </p:nvSpPr>
        <p:spPr>
          <a:xfrm>
            <a:off x="11502189" y="43313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361EB-37BB-4140-B548-021596CEF612}"/>
              </a:ext>
            </a:extLst>
          </p:cNvPr>
          <p:cNvSpPr txBox="1"/>
          <p:nvPr/>
        </p:nvSpPr>
        <p:spPr>
          <a:xfrm>
            <a:off x="11766884" y="43313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6B4A3-DFF0-4448-94F7-A9A1E07ADB6A}"/>
              </a:ext>
            </a:extLst>
          </p:cNvPr>
          <p:cNvSpPr txBox="1"/>
          <p:nvPr/>
        </p:nvSpPr>
        <p:spPr>
          <a:xfrm>
            <a:off x="11249526" y="4692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89C51-78A4-984E-B903-410567E90BA4}"/>
              </a:ext>
            </a:extLst>
          </p:cNvPr>
          <p:cNvSpPr txBox="1"/>
          <p:nvPr/>
        </p:nvSpPr>
        <p:spPr>
          <a:xfrm>
            <a:off x="2358189" y="51735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transformation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30D3D-9941-CA47-B481-7298716EC4EC}"/>
              </a:ext>
            </a:extLst>
          </p:cNvPr>
          <p:cNvSpPr txBox="1"/>
          <p:nvPr/>
        </p:nvSpPr>
        <p:spPr>
          <a:xfrm>
            <a:off x="794797" y="3218146"/>
            <a:ext cx="10831650" cy="13050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In order to write down encodings of operators, we need to keep track of several families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Parity family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(like the Z’s occurring in Jordan-Wigner, effectively what is below </a:t>
            </a:r>
            <a:r>
              <a:rPr lang="en-US" sz="1400" i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in the Binary tree)</a:t>
            </a: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Update family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(like the X’s 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occuring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in Parity, effectively what is above </a:t>
            </a:r>
            <a:r>
              <a:rPr lang="en-US" sz="1400" i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in the Binary tree)</a:t>
            </a: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Flip family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(like the pre-check 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occuring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in Parity)</a:t>
            </a: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6DDCE-7083-F841-8121-EF41E5A0C3F8}"/>
              </a:ext>
            </a:extLst>
          </p:cNvPr>
          <p:cNvSpPr txBox="1"/>
          <p:nvPr/>
        </p:nvSpPr>
        <p:spPr>
          <a:xfrm>
            <a:off x="978944" y="20324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BD9FD-7983-3E47-91A7-67A6E52199A7}"/>
              </a:ext>
            </a:extLst>
          </p:cNvPr>
          <p:cNvSpPr txBox="1"/>
          <p:nvPr/>
        </p:nvSpPr>
        <p:spPr>
          <a:xfrm>
            <a:off x="1613645" y="20324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609ED-BC45-3349-836D-EEA7FBAA0438}"/>
              </a:ext>
            </a:extLst>
          </p:cNvPr>
          <p:cNvSpPr txBox="1"/>
          <p:nvPr/>
        </p:nvSpPr>
        <p:spPr>
          <a:xfrm>
            <a:off x="1301673" y="140855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AF192-E97A-3544-B47F-8DDC6361F225}"/>
              </a:ext>
            </a:extLst>
          </p:cNvPr>
          <p:cNvSpPr txBox="1"/>
          <p:nvPr/>
        </p:nvSpPr>
        <p:spPr>
          <a:xfrm>
            <a:off x="1629141" y="264267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54F68-E1B9-F448-8A0C-EDCED57B1642}"/>
              </a:ext>
            </a:extLst>
          </p:cNvPr>
          <p:cNvCxnSpPr/>
          <p:nvPr/>
        </p:nvCxnSpPr>
        <p:spPr bwMode="auto">
          <a:xfrm flipV="1">
            <a:off x="1146875" y="1742678"/>
            <a:ext cx="216976" cy="24409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A82165-2C53-2A4C-9676-CCD2E854E617}"/>
              </a:ext>
            </a:extLst>
          </p:cNvPr>
          <p:cNvCxnSpPr/>
          <p:nvPr/>
        </p:nvCxnSpPr>
        <p:spPr bwMode="auto">
          <a:xfrm>
            <a:off x="1495587" y="1727180"/>
            <a:ext cx="240224" cy="27897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03B927-8DAF-0341-9EAF-1E63DD832429}"/>
              </a:ext>
            </a:extLst>
          </p:cNvPr>
          <p:cNvCxnSpPr/>
          <p:nvPr/>
        </p:nvCxnSpPr>
        <p:spPr bwMode="auto">
          <a:xfrm>
            <a:off x="1766807" y="2354862"/>
            <a:ext cx="0" cy="25572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62117B-445A-D942-AC84-C10C7F662F24}"/>
              </a:ext>
            </a:extLst>
          </p:cNvPr>
          <p:cNvSpPr txBox="1"/>
          <p:nvPr/>
        </p:nvSpPr>
        <p:spPr>
          <a:xfrm>
            <a:off x="2773386" y="198418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1B99AA-0EA8-0C49-9E2E-9C7A14EFEDCE}"/>
              </a:ext>
            </a:extLst>
          </p:cNvPr>
          <p:cNvSpPr txBox="1"/>
          <p:nvPr/>
        </p:nvSpPr>
        <p:spPr>
          <a:xfrm>
            <a:off x="3408087" y="198418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2F7094-1BA3-D441-9E6A-29F3383AFD54}"/>
              </a:ext>
            </a:extLst>
          </p:cNvPr>
          <p:cNvSpPr txBox="1"/>
          <p:nvPr/>
        </p:nvSpPr>
        <p:spPr>
          <a:xfrm>
            <a:off x="3096115" y="13602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4DF15-C909-494A-8ADE-6BE6DB771668}"/>
              </a:ext>
            </a:extLst>
          </p:cNvPr>
          <p:cNvSpPr txBox="1"/>
          <p:nvPr/>
        </p:nvSpPr>
        <p:spPr>
          <a:xfrm>
            <a:off x="3423583" y="25943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80258A-396F-C14C-BA21-2877E0873B2D}"/>
              </a:ext>
            </a:extLst>
          </p:cNvPr>
          <p:cNvCxnSpPr/>
          <p:nvPr/>
        </p:nvCxnSpPr>
        <p:spPr bwMode="auto">
          <a:xfrm flipV="1">
            <a:off x="2895597" y="1740096"/>
            <a:ext cx="216976" cy="24409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92A141-1C1C-3140-B23E-91C2494C51FE}"/>
              </a:ext>
            </a:extLst>
          </p:cNvPr>
          <p:cNvCxnSpPr/>
          <p:nvPr/>
        </p:nvCxnSpPr>
        <p:spPr bwMode="auto">
          <a:xfrm>
            <a:off x="3244309" y="1724598"/>
            <a:ext cx="240224" cy="27897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22E78C-2C6D-4249-AA24-88BB75129768}"/>
              </a:ext>
            </a:extLst>
          </p:cNvPr>
          <p:cNvCxnSpPr/>
          <p:nvPr/>
        </p:nvCxnSpPr>
        <p:spPr bwMode="auto">
          <a:xfrm>
            <a:off x="3515529" y="2352280"/>
            <a:ext cx="0" cy="25572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39B521-046D-C540-A788-1CF39CFBDA6A}"/>
              </a:ext>
            </a:extLst>
          </p:cNvPr>
          <p:cNvSpPr txBox="1"/>
          <p:nvPr/>
        </p:nvSpPr>
        <p:spPr>
          <a:xfrm>
            <a:off x="2952427" y="233936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21CA3D-26D9-C745-8CD7-9C9C3A56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54" y="1935831"/>
            <a:ext cx="6393195" cy="39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A63F33-E1E6-B945-A070-A6A11E0128F3}"/>
              </a:ext>
            </a:extLst>
          </p:cNvPr>
          <p:cNvSpPr txBox="1"/>
          <p:nvPr/>
        </p:nvSpPr>
        <p:spPr>
          <a:xfrm>
            <a:off x="3063240" y="58293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B12206-B488-C44A-BD8C-F9C636159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091" y="5203860"/>
            <a:ext cx="7861817" cy="623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F1124-072A-2544-B315-4ACF5B913FCF}"/>
              </a:ext>
            </a:extLst>
          </p:cNvPr>
          <p:cNvSpPr txBox="1"/>
          <p:nvPr/>
        </p:nvSpPr>
        <p:spPr>
          <a:xfrm>
            <a:off x="11435379" y="43030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22" y="3096106"/>
            <a:ext cx="4588956" cy="66578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Superfast encodings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9199-91B5-694B-B038-D6173D0101B7}"/>
              </a:ext>
            </a:extLst>
          </p:cNvPr>
          <p:cNvSpPr txBox="1"/>
          <p:nvPr/>
        </p:nvSpPr>
        <p:spPr>
          <a:xfrm>
            <a:off x="5029200" y="37229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8D39D-7B6C-A047-A8C9-026565CF1791}"/>
              </a:ext>
            </a:extLst>
          </p:cNvPr>
          <p:cNvSpPr txBox="1"/>
          <p:nvPr/>
        </p:nvSpPr>
        <p:spPr>
          <a:xfrm>
            <a:off x="447262" y="1441174"/>
            <a:ext cx="10471750" cy="38085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 err="1">
                <a:solidFill>
                  <a:schemeClr val="bg1"/>
                </a:solidFill>
              </a:rPr>
              <a:t>Bravyi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Kitaev’s</a:t>
            </a:r>
            <a:r>
              <a:rPr lang="en-US" sz="2400" dirty="0">
                <a:solidFill>
                  <a:schemeClr val="bg1"/>
                </a:solidFill>
              </a:rPr>
              <a:t> encoding contains two new ideas we haven’t employed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Encode only some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don’t need to understand the appearance of individual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our Hamiltonians only involve even products of these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“parity preserving” 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more qubits	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simulator Hilbert space will be much larger than Nature’s Hilbert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will therefore need a way to find the right subspace inside our simulator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D1F07-88C6-6549-85F3-477A7B1450D2}"/>
              </a:ext>
            </a:extLst>
          </p:cNvPr>
          <p:cNvSpPr txBox="1"/>
          <p:nvPr/>
        </p:nvSpPr>
        <p:spPr>
          <a:xfrm>
            <a:off x="447262" y="6126674"/>
            <a:ext cx="11396907" cy="4518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The story involves Majorana fermions, and ideas of </a:t>
            </a:r>
            <a:r>
              <a:rPr lang="en-US" sz="2000" dirty="0" err="1">
                <a:solidFill>
                  <a:schemeClr val="bg1"/>
                </a:solidFill>
              </a:rPr>
              <a:t>stabiliser</a:t>
            </a:r>
            <a:r>
              <a:rPr lang="en-US" sz="2000" dirty="0">
                <a:solidFill>
                  <a:schemeClr val="bg1"/>
                </a:solidFill>
              </a:rPr>
              <a:t> codes from quantum error correction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63A5B-5406-784A-BCCE-D2B6F581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44" y="2515432"/>
            <a:ext cx="681243" cy="4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 (notational preparation)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76D3-4998-1B4D-8C27-C68C952C9BB8}"/>
              </a:ext>
            </a:extLst>
          </p:cNvPr>
          <p:cNvSpPr txBox="1"/>
          <p:nvPr/>
        </p:nvSpPr>
        <p:spPr>
          <a:xfrm>
            <a:off x="447261" y="1441174"/>
            <a:ext cx="11601303" cy="1205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All possible Hamiltonians                 are all built from the algebra generated by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But there are other generating sets: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48AD8-376D-364E-936D-82D9B08C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12" y="1397884"/>
            <a:ext cx="788823" cy="475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4EB05-6BC3-2A4A-A365-3E9A6066E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38" y="1546555"/>
            <a:ext cx="1311387" cy="303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98CD5A-0603-0F4B-99AE-9D18860DC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317" y="3116863"/>
            <a:ext cx="2424206" cy="364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C5C9C7-B8E2-6C4D-AE70-2169AF122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573" y="3116863"/>
            <a:ext cx="3962757" cy="3765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1092A7-04F7-DD4C-9F7C-BB0A412BC4F0}"/>
              </a:ext>
            </a:extLst>
          </p:cNvPr>
          <p:cNvSpPr txBox="1"/>
          <p:nvPr/>
        </p:nvSpPr>
        <p:spPr>
          <a:xfrm>
            <a:off x="447261" y="3968976"/>
            <a:ext cx="11601303" cy="1205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Hamiltonians actually belong to a smaller space that preserves parity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And the </a:t>
            </a:r>
            <a:r>
              <a:rPr lang="en-US" sz="2000" dirty="0" err="1">
                <a:solidFill>
                  <a:schemeClr val="bg1"/>
                </a:solidFill>
              </a:rPr>
              <a:t>Majoranas</a:t>
            </a:r>
            <a:r>
              <a:rPr lang="en-US" sz="2000" dirty="0">
                <a:solidFill>
                  <a:schemeClr val="bg1"/>
                </a:solidFill>
              </a:rPr>
              <a:t> offer a neat way of writing down a generating set: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F6552A-4D8B-6646-98F3-62295F57A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978" y="4054529"/>
            <a:ext cx="2059862" cy="3582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A539E4-2994-614B-A918-5006E2C2550D}"/>
              </a:ext>
            </a:extLst>
          </p:cNvPr>
          <p:cNvSpPr txBox="1"/>
          <p:nvPr/>
        </p:nvSpPr>
        <p:spPr>
          <a:xfrm>
            <a:off x="4593515" y="6562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43CDBF-5196-C541-AE39-E47A92D02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8429" y="5647226"/>
            <a:ext cx="3647497" cy="375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C1F70-EB04-D74E-BC21-AA6C3613C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359" y="2884261"/>
            <a:ext cx="2354227" cy="842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7A6F3-0DF9-F543-9BBF-B60C5653DE93}"/>
              </a:ext>
            </a:extLst>
          </p:cNvPr>
          <p:cNvSpPr txBox="1"/>
          <p:nvPr/>
        </p:nvSpPr>
        <p:spPr>
          <a:xfrm>
            <a:off x="8061063" y="6480651"/>
            <a:ext cx="4281544" cy="3625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Attention: I’m indexing from 1, not 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D12EE6-78EC-EA4E-83A4-58B3C16969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940" y="5458950"/>
            <a:ext cx="2347198" cy="7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AA539E4-2994-614B-A918-5006E2C2550D}"/>
              </a:ext>
            </a:extLst>
          </p:cNvPr>
          <p:cNvSpPr txBox="1"/>
          <p:nvPr/>
        </p:nvSpPr>
        <p:spPr>
          <a:xfrm>
            <a:off x="4593515" y="6562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 (warm up example)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76D3-4998-1B4D-8C27-C68C952C9BB8}"/>
              </a:ext>
            </a:extLst>
          </p:cNvPr>
          <p:cNvSpPr txBox="1"/>
          <p:nvPr/>
        </p:nvSpPr>
        <p:spPr>
          <a:xfrm>
            <a:off x="447261" y="1441174"/>
            <a:ext cx="11601303" cy="9099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Consider a Hamiltonian with two vertices which displays a hopping phenomenon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and even easier: consider only spin up electrons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7A6F3-0DF9-F543-9BBF-B60C5653DE93}"/>
              </a:ext>
            </a:extLst>
          </p:cNvPr>
          <p:cNvSpPr txBox="1"/>
          <p:nvPr/>
        </p:nvSpPr>
        <p:spPr>
          <a:xfrm>
            <a:off x="8061063" y="6480651"/>
            <a:ext cx="4281544" cy="3625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Attention: I’m indexing from 1, not 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013A43-BA99-4B45-AAF8-231266FA9398}"/>
              </a:ext>
            </a:extLst>
          </p:cNvPr>
          <p:cNvSpPr/>
          <p:nvPr/>
        </p:nvSpPr>
        <p:spPr bwMode="auto">
          <a:xfrm>
            <a:off x="754496" y="3114750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4584EC-EA99-244B-BDE2-783A3D79BC24}"/>
              </a:ext>
            </a:extLst>
          </p:cNvPr>
          <p:cNvSpPr/>
          <p:nvPr/>
        </p:nvSpPr>
        <p:spPr bwMode="auto">
          <a:xfrm>
            <a:off x="4639800" y="3114750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C1CCFF-686C-6B44-B7D8-095E963E3214}"/>
              </a:ext>
            </a:extLst>
          </p:cNvPr>
          <p:cNvCxnSpPr>
            <a:cxnSpLocks/>
          </p:cNvCxnSpPr>
          <p:nvPr/>
        </p:nvCxnSpPr>
        <p:spPr bwMode="auto">
          <a:xfrm>
            <a:off x="1131014" y="3315904"/>
            <a:ext cx="350878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C150E2F-BCB9-6941-89B5-89D21CC9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75" y="2681340"/>
            <a:ext cx="3144064" cy="5137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F59C7F-D676-6047-B804-2B9F6BA0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1" y="4051865"/>
            <a:ext cx="2136812" cy="909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5F6508-B52E-5D43-A125-A22E026B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146" y="4051865"/>
            <a:ext cx="2136812" cy="9099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09B9FB-B91A-354F-92E1-FA96B0550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605" y="2488520"/>
            <a:ext cx="3496020" cy="1413111"/>
          </a:xfrm>
          <a:prstGeom prst="rect">
            <a:avLst/>
          </a:prstGeom>
        </p:spPr>
      </p:pic>
      <p:sp>
        <p:nvSpPr>
          <p:cNvPr id="40" name="Frame 39">
            <a:extLst>
              <a:ext uri="{FF2B5EF4-FFF2-40B4-BE49-F238E27FC236}">
                <a16:creationId xmlns:a16="http://schemas.microsoft.com/office/drawing/2014/main" id="{D105FE17-CDB5-8B43-BE40-AD33A122A61E}"/>
              </a:ext>
            </a:extLst>
          </p:cNvPr>
          <p:cNvSpPr/>
          <p:nvPr/>
        </p:nvSpPr>
        <p:spPr bwMode="auto">
          <a:xfrm>
            <a:off x="280526" y="3786692"/>
            <a:ext cx="580086" cy="1602889"/>
          </a:xfrm>
          <a:prstGeom prst="fram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66F15602-075C-B74A-A60D-95A23EB35B11}"/>
              </a:ext>
            </a:extLst>
          </p:cNvPr>
          <p:cNvSpPr/>
          <p:nvPr/>
        </p:nvSpPr>
        <p:spPr bwMode="auto">
          <a:xfrm>
            <a:off x="80966" y="4528367"/>
            <a:ext cx="5491494" cy="513160"/>
          </a:xfrm>
          <a:prstGeom prst="fram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A082F8F3-C627-F946-B1FE-4D20A6696948}"/>
              </a:ext>
            </a:extLst>
          </p:cNvPr>
          <p:cNvSpPr/>
          <p:nvPr/>
        </p:nvSpPr>
        <p:spPr bwMode="auto">
          <a:xfrm>
            <a:off x="4840278" y="3782328"/>
            <a:ext cx="580086" cy="1602889"/>
          </a:xfrm>
          <a:prstGeom prst="fram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CA81508-0023-4743-A90B-E8CFEF1B1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19" y="5479277"/>
            <a:ext cx="5461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143D7B-F375-424F-8DC8-D7A0C0B71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665" y="5469775"/>
            <a:ext cx="5461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364E0D1-1CD8-204F-B2D4-064185AE5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938" y="4578786"/>
            <a:ext cx="7366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F131D-B68F-F04A-9F26-ECCB642CE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868" y="4589003"/>
            <a:ext cx="5491494" cy="401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1BA97-42A3-354A-B591-9C829D003C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4869" y="5088557"/>
            <a:ext cx="5491494" cy="401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7AD46E-6EE2-C042-A362-2EE16AD505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7428" y="5802216"/>
            <a:ext cx="4717143" cy="5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AA539E4-2994-614B-A918-5006E2C2550D}"/>
              </a:ext>
            </a:extLst>
          </p:cNvPr>
          <p:cNvSpPr txBox="1"/>
          <p:nvPr/>
        </p:nvSpPr>
        <p:spPr>
          <a:xfrm>
            <a:off x="4593515" y="6562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76D3-4998-1B4D-8C27-C68C952C9BB8}"/>
              </a:ext>
            </a:extLst>
          </p:cNvPr>
          <p:cNvSpPr txBox="1"/>
          <p:nvPr/>
        </p:nvSpPr>
        <p:spPr>
          <a:xfrm>
            <a:off x="447261" y="1441174"/>
            <a:ext cx="11601303" cy="9099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Consider a Hamiltonian with two vertices which displays a hopping phenomenon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and even easier: consider only spin up electrons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7A6F3-0DF9-F543-9BBF-B60C5653DE93}"/>
              </a:ext>
            </a:extLst>
          </p:cNvPr>
          <p:cNvSpPr txBox="1"/>
          <p:nvPr/>
        </p:nvSpPr>
        <p:spPr>
          <a:xfrm>
            <a:off x="8061063" y="6480651"/>
            <a:ext cx="4281544" cy="3625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Attention: I’m indexing from 1, not 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013A43-BA99-4B45-AAF8-231266FA9398}"/>
              </a:ext>
            </a:extLst>
          </p:cNvPr>
          <p:cNvSpPr/>
          <p:nvPr/>
        </p:nvSpPr>
        <p:spPr bwMode="auto">
          <a:xfrm>
            <a:off x="754496" y="3114750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4584EC-EA99-244B-BDE2-783A3D79BC24}"/>
              </a:ext>
            </a:extLst>
          </p:cNvPr>
          <p:cNvSpPr/>
          <p:nvPr/>
        </p:nvSpPr>
        <p:spPr bwMode="auto">
          <a:xfrm>
            <a:off x="4639800" y="3114750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C1CCFF-686C-6B44-B7D8-095E963E3214}"/>
              </a:ext>
            </a:extLst>
          </p:cNvPr>
          <p:cNvCxnSpPr>
            <a:cxnSpLocks/>
          </p:cNvCxnSpPr>
          <p:nvPr/>
        </p:nvCxnSpPr>
        <p:spPr bwMode="auto">
          <a:xfrm>
            <a:off x="1131014" y="3315904"/>
            <a:ext cx="350878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C150E2F-BCB9-6941-89B5-89D21CC9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75" y="2681340"/>
            <a:ext cx="3144064" cy="513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A3F3DF-7E9A-BB47-8E6D-7A287862854E}"/>
              </a:ext>
            </a:extLst>
          </p:cNvPr>
          <p:cNvSpPr txBox="1"/>
          <p:nvPr/>
        </p:nvSpPr>
        <p:spPr>
          <a:xfrm>
            <a:off x="447261" y="3958677"/>
            <a:ext cx="11601303" cy="18325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Some exercises for the dedicated reader: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consider a chain of spin up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consider a chain with both spin up and spin down electrons at each vertex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push this example to a two-dimensional lattice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80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76D3-4998-1B4D-8C27-C68C952C9BB8}"/>
              </a:ext>
            </a:extLst>
          </p:cNvPr>
          <p:cNvSpPr txBox="1"/>
          <p:nvPr/>
        </p:nvSpPr>
        <p:spPr>
          <a:xfrm>
            <a:off x="436503" y="1441174"/>
            <a:ext cx="11601303" cy="10795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Write the Hamiltonian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and now start drawing (hopefully low-weight) graphs: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539E4-2994-614B-A918-5006E2C2550D}"/>
              </a:ext>
            </a:extLst>
          </p:cNvPr>
          <p:cNvSpPr txBox="1"/>
          <p:nvPr/>
        </p:nvSpPr>
        <p:spPr>
          <a:xfrm>
            <a:off x="4593515" y="6562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AA1B5-D16F-D84D-9F39-0AB96BB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42" y="1441174"/>
            <a:ext cx="3647497" cy="375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8F707-4787-6449-9F12-BB373371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016" y="3901284"/>
            <a:ext cx="1386279" cy="26762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9F25090-A40A-AA45-B848-115B45BD43F4}"/>
              </a:ext>
            </a:extLst>
          </p:cNvPr>
          <p:cNvSpPr/>
          <p:nvPr/>
        </p:nvSpPr>
        <p:spPr bwMode="auto">
          <a:xfrm>
            <a:off x="1312434" y="4621867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2F5DCC-F093-BF43-82B4-421694301D58}"/>
              </a:ext>
            </a:extLst>
          </p:cNvPr>
          <p:cNvSpPr/>
          <p:nvPr/>
        </p:nvSpPr>
        <p:spPr bwMode="auto">
          <a:xfrm>
            <a:off x="1916321" y="3612377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62B02D-5F5C-9E4F-B482-1DCC569EDB65}"/>
              </a:ext>
            </a:extLst>
          </p:cNvPr>
          <p:cNvSpPr/>
          <p:nvPr/>
        </p:nvSpPr>
        <p:spPr bwMode="auto">
          <a:xfrm>
            <a:off x="3359638" y="4390124"/>
            <a:ext cx="376518" cy="376518"/>
          </a:xfrm>
          <a:prstGeom prst="ellips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C21F48-E2BD-444A-8C40-50E93D336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2" y="3664434"/>
            <a:ext cx="104809" cy="269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A69D97-3AA4-5244-8AD8-0B9550853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338" y="4422922"/>
            <a:ext cx="133811" cy="267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371815-07F0-0241-97C5-59880A569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035" y="4690543"/>
            <a:ext cx="142565" cy="21804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689D7A-D001-B944-AE05-987D6FE98742}"/>
              </a:ext>
            </a:extLst>
          </p:cNvPr>
          <p:cNvCxnSpPr>
            <a:cxnSpLocks/>
            <a:stCxn id="26" idx="3"/>
            <a:endCxn id="24" idx="7"/>
          </p:cNvCxnSpPr>
          <p:nvPr/>
        </p:nvCxnSpPr>
        <p:spPr bwMode="auto">
          <a:xfrm flipH="1">
            <a:off x="1633812" y="3933755"/>
            <a:ext cx="337649" cy="743252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870C72-C07C-1944-9304-8EB440AE5ACB}"/>
              </a:ext>
            </a:extLst>
          </p:cNvPr>
          <p:cNvCxnSpPr>
            <a:cxnSpLocks/>
            <a:stCxn id="26" idx="5"/>
            <a:endCxn id="27" idx="2"/>
          </p:cNvCxnSpPr>
          <p:nvPr/>
        </p:nvCxnSpPr>
        <p:spPr bwMode="auto">
          <a:xfrm>
            <a:off x="2237699" y="3933755"/>
            <a:ext cx="1121939" cy="644628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CBCA69-1794-C34B-AFC0-3151C9FD0AAF}"/>
              </a:ext>
            </a:extLst>
          </p:cNvPr>
          <p:cNvCxnSpPr>
            <a:cxnSpLocks/>
            <a:stCxn id="24" idx="4"/>
          </p:cNvCxnSpPr>
          <p:nvPr/>
        </p:nvCxnSpPr>
        <p:spPr bwMode="auto">
          <a:xfrm>
            <a:off x="1500693" y="4998385"/>
            <a:ext cx="330824" cy="987597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C0CB4D-FE03-A744-87E6-F9816ECB9495}"/>
              </a:ext>
            </a:extLst>
          </p:cNvPr>
          <p:cNvCxnSpPr>
            <a:cxnSpLocks/>
            <a:stCxn id="27" idx="4"/>
          </p:cNvCxnSpPr>
          <p:nvPr/>
        </p:nvCxnSpPr>
        <p:spPr bwMode="auto">
          <a:xfrm flipH="1">
            <a:off x="3254286" y="4766642"/>
            <a:ext cx="293611" cy="726595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6E92BD-CF3E-7447-945B-0999DA5DA9AA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280526" y="4810126"/>
            <a:ext cx="1031908" cy="188259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6F67B3-44E6-F04B-8308-536EA3EE3F9F}"/>
              </a:ext>
            </a:extLst>
          </p:cNvPr>
          <p:cNvCxnSpPr>
            <a:cxnSpLocks/>
            <a:stCxn id="26" idx="2"/>
          </p:cNvCxnSpPr>
          <p:nvPr/>
        </p:nvCxnSpPr>
        <p:spPr bwMode="auto">
          <a:xfrm flipH="1" flipV="1">
            <a:off x="280526" y="3415320"/>
            <a:ext cx="1635795" cy="385316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515A97A-6275-C34D-A50F-CFDCC26ED993}"/>
              </a:ext>
            </a:extLst>
          </p:cNvPr>
          <p:cNvSpPr txBox="1"/>
          <p:nvPr/>
        </p:nvSpPr>
        <p:spPr>
          <a:xfrm>
            <a:off x="5892423" y="2956944"/>
            <a:ext cx="4974927" cy="10795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Superfast encoding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associates </a:t>
            </a:r>
            <a:r>
              <a:rPr lang="en-US" sz="2000" dirty="0">
                <a:solidFill>
                  <a:srgbClr val="FF0000"/>
                </a:solidFill>
              </a:rPr>
              <a:t>qubits</a:t>
            </a:r>
            <a:r>
              <a:rPr lang="en-US" sz="2000" dirty="0">
                <a:solidFill>
                  <a:schemeClr val="bg1"/>
                </a:solidFill>
              </a:rPr>
              <a:t> to edges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and sends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63B3A2-9217-C140-BDCC-C9EDDB3BE11A}"/>
              </a:ext>
            </a:extLst>
          </p:cNvPr>
          <p:cNvCxnSpPr>
            <a:cxnSpLocks/>
            <a:endCxn id="27" idx="6"/>
          </p:cNvCxnSpPr>
          <p:nvPr/>
        </p:nvCxnSpPr>
        <p:spPr bwMode="auto">
          <a:xfrm flipH="1" flipV="1">
            <a:off x="3736156" y="4578383"/>
            <a:ext cx="1359761" cy="43484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DA99B6E4-0467-4546-91F2-2B725B17D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633" y="5909494"/>
            <a:ext cx="4934961" cy="8022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CFF454C-B4FB-444D-AD2F-95947DCD5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3590" y="3048148"/>
            <a:ext cx="3031149" cy="32573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ED5E1DA-C1DE-A141-BDEE-712B794EA2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4499" y="4735015"/>
            <a:ext cx="3088748" cy="819853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CA49E38C-FA8A-964F-9914-80EDCB9D2801}"/>
              </a:ext>
            </a:extLst>
          </p:cNvPr>
          <p:cNvSpPr/>
          <p:nvPr/>
        </p:nvSpPr>
        <p:spPr bwMode="auto">
          <a:xfrm>
            <a:off x="4695844" y="4442140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E9DFE21-9BD5-F640-82BB-99FE17303745}"/>
              </a:ext>
            </a:extLst>
          </p:cNvPr>
          <p:cNvSpPr/>
          <p:nvPr/>
        </p:nvSpPr>
        <p:spPr bwMode="auto">
          <a:xfrm>
            <a:off x="3110316" y="5224940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BB12DB9-C72F-3045-B7E2-B7B30CAE623C}"/>
              </a:ext>
            </a:extLst>
          </p:cNvPr>
          <p:cNvSpPr/>
          <p:nvPr/>
        </p:nvSpPr>
        <p:spPr bwMode="auto">
          <a:xfrm>
            <a:off x="1591819" y="5594246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987C14B-1AD8-A44D-A733-246692FD37EA}"/>
              </a:ext>
            </a:extLst>
          </p:cNvPr>
          <p:cNvSpPr/>
          <p:nvPr/>
        </p:nvSpPr>
        <p:spPr bwMode="auto">
          <a:xfrm>
            <a:off x="325531" y="4799563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5E8FD78-1D12-6C4C-9CBF-3BFCA79698C6}"/>
              </a:ext>
            </a:extLst>
          </p:cNvPr>
          <p:cNvSpPr/>
          <p:nvPr/>
        </p:nvSpPr>
        <p:spPr bwMode="auto">
          <a:xfrm>
            <a:off x="1614794" y="4143130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B58162C-8868-0442-9A15-F828A3560A1E}"/>
              </a:ext>
            </a:extLst>
          </p:cNvPr>
          <p:cNvSpPr/>
          <p:nvPr/>
        </p:nvSpPr>
        <p:spPr bwMode="auto">
          <a:xfrm>
            <a:off x="2614527" y="4070810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61EC8F9-84AC-B946-A609-1247BD46AFB0}"/>
              </a:ext>
            </a:extLst>
          </p:cNvPr>
          <p:cNvSpPr/>
          <p:nvPr/>
        </p:nvSpPr>
        <p:spPr bwMode="auto">
          <a:xfrm>
            <a:off x="846711" y="3415320"/>
            <a:ext cx="324502" cy="324502"/>
          </a:xfrm>
          <a:prstGeom prst="ellipse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ED474C-A839-B548-B1A2-6911E4A304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7897" y="1462027"/>
            <a:ext cx="2282788" cy="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6" grpId="0" animBg="1"/>
      <p:bldP spid="2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>
            <a:extLst>
              <a:ext uri="{FF2B5EF4-FFF2-40B4-BE49-F238E27FC236}">
                <a16:creationId xmlns:a16="http://schemas.microsoft.com/office/drawing/2014/main" id="{EB155511-A2CC-E649-BA12-D21C8C8A2AD8}"/>
              </a:ext>
            </a:extLst>
          </p:cNvPr>
          <p:cNvSpPr/>
          <p:nvPr/>
        </p:nvSpPr>
        <p:spPr bwMode="auto">
          <a:xfrm rot="20584099">
            <a:off x="7153500" y="5606542"/>
            <a:ext cx="2063283" cy="162682"/>
          </a:xfrm>
          <a:prstGeom prst="rightArrow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5EE01B1-902C-4A45-9D96-7DA7D9345DE6}"/>
              </a:ext>
            </a:extLst>
          </p:cNvPr>
          <p:cNvSpPr/>
          <p:nvPr/>
        </p:nvSpPr>
        <p:spPr bwMode="auto">
          <a:xfrm rot="637622">
            <a:off x="7188975" y="6134148"/>
            <a:ext cx="2452743" cy="161365"/>
          </a:xfrm>
          <a:prstGeom prst="rightArrow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95B82851-83FD-AD4B-A40C-CE7D6D9C5943}"/>
              </a:ext>
            </a:extLst>
          </p:cNvPr>
          <p:cNvSpPr/>
          <p:nvPr/>
        </p:nvSpPr>
        <p:spPr bwMode="auto">
          <a:xfrm rot="20558350">
            <a:off x="5648554" y="5024606"/>
            <a:ext cx="5347869" cy="1326553"/>
          </a:xfrm>
          <a:prstGeom prst="parallelogram">
            <a:avLst/>
          </a:prstGeom>
          <a:solidFill>
            <a:schemeClr val="bg2">
              <a:lumMod val="75000"/>
              <a:alpha val="69000"/>
            </a:schemeClr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1C3725AA-2105-0C44-AB34-260C588FCAD0}"/>
              </a:ext>
            </a:extLst>
          </p:cNvPr>
          <p:cNvSpPr/>
          <p:nvPr/>
        </p:nvSpPr>
        <p:spPr bwMode="auto">
          <a:xfrm rot="16200000">
            <a:off x="6265063" y="4968184"/>
            <a:ext cx="1833228" cy="161365"/>
          </a:xfrm>
          <a:prstGeom prst="rightArrow">
            <a:avLst/>
          </a:prstGeom>
          <a:solidFill>
            <a:srgbClr val="FF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162248-F891-4D40-9B22-79E3F186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871" y="4144208"/>
            <a:ext cx="1447800" cy="444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62DAAB-5F22-5F4A-8B50-CF22D103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959" y="4832126"/>
            <a:ext cx="1763659" cy="417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Superfast encoding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76D3-4998-1B4D-8C27-C68C952C9BB8}"/>
              </a:ext>
            </a:extLst>
          </p:cNvPr>
          <p:cNvSpPr txBox="1"/>
          <p:nvPr/>
        </p:nvSpPr>
        <p:spPr>
          <a:xfrm>
            <a:off x="447261" y="1441174"/>
            <a:ext cx="11601303" cy="23787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What has this done well?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Encoded operators have weight            determined by the degree of the vertices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Our graphs will always have more edges than vertices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 the number of qubits will outnumber the number of modes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handling these extra degrees of freedom requires finding the right subspace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539E4-2994-614B-A918-5006E2C2550D}"/>
              </a:ext>
            </a:extLst>
          </p:cNvPr>
          <p:cNvSpPr txBox="1"/>
          <p:nvPr/>
        </p:nvSpPr>
        <p:spPr>
          <a:xfrm>
            <a:off x="4593515" y="65621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4FEAC-185D-394A-81C2-AE9A21DE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881" y="1858270"/>
            <a:ext cx="629588" cy="331362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17F93B11-1F81-4E4F-81F9-83CCC4FE3F82}"/>
              </a:ext>
            </a:extLst>
          </p:cNvPr>
          <p:cNvSpPr/>
          <p:nvPr/>
        </p:nvSpPr>
        <p:spPr bwMode="auto">
          <a:xfrm>
            <a:off x="2148841" y="6182333"/>
            <a:ext cx="2162287" cy="205188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4CF6F48-D3BD-3446-AC55-326286C0F395}"/>
              </a:ext>
            </a:extLst>
          </p:cNvPr>
          <p:cNvSpPr/>
          <p:nvPr/>
        </p:nvSpPr>
        <p:spPr bwMode="auto">
          <a:xfrm rot="16200000">
            <a:off x="1054751" y="5132064"/>
            <a:ext cx="2125427" cy="224118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9CA98D-1539-2742-B937-F1A3A4775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626" y="4527390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3" grpId="0" animBg="1"/>
      <p:bldP spid="28" grpId="0" animBg="1"/>
      <p:bldP spid="20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807" y="3122441"/>
            <a:ext cx="3500385" cy="6131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Qubit tapering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9199-91B5-694B-B038-D6173D0101B7}"/>
              </a:ext>
            </a:extLst>
          </p:cNvPr>
          <p:cNvSpPr txBox="1"/>
          <p:nvPr/>
        </p:nvSpPr>
        <p:spPr>
          <a:xfrm>
            <a:off x="5029200" y="37229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6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Tapering of qubits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34F54-5E06-8947-B559-C1EE0CDF7FDB}"/>
              </a:ext>
            </a:extLst>
          </p:cNvPr>
          <p:cNvSpPr txBox="1"/>
          <p:nvPr/>
        </p:nvSpPr>
        <p:spPr>
          <a:xfrm>
            <a:off x="514512" y="1530875"/>
            <a:ext cx="10686887" cy="10708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Maybe we can exploit symmetries of our Hamiltonian to reduce the cost of qubits? 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Suppose we already have a Hamiltonian mapped onto two qubits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A9DAA-F39C-C940-8A49-D6809377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41" y="2161581"/>
            <a:ext cx="983344" cy="3511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E22F69-E752-6245-969C-FE0ADA9EAE1D}"/>
              </a:ext>
            </a:extLst>
          </p:cNvPr>
          <p:cNvSpPr txBox="1"/>
          <p:nvPr/>
        </p:nvSpPr>
        <p:spPr>
          <a:xfrm>
            <a:off x="513069" y="3316608"/>
            <a:ext cx="7422617" cy="3736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now we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realise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that the Hamiltonian commutes with </a:t>
            </a: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sz="20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 then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FA91C-6C97-124E-898D-96BDD4618470}"/>
              </a:ext>
            </a:extLst>
          </p:cNvPr>
          <p:cNvSpPr txBox="1"/>
          <p:nvPr/>
        </p:nvSpPr>
        <p:spPr>
          <a:xfrm>
            <a:off x="9447138" y="3305849"/>
            <a:ext cx="706131" cy="3736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BCB69-B032-C744-B819-DC4AB4488865}"/>
              </a:ext>
            </a:extLst>
          </p:cNvPr>
          <p:cNvSpPr txBox="1"/>
          <p:nvPr/>
        </p:nvSpPr>
        <p:spPr>
          <a:xfrm>
            <a:off x="513068" y="4655220"/>
            <a:ext cx="10982246" cy="6719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Then                    have energy spectra			       so let’s go solve each smaller Hamiltonian on a smaller quantum computer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6033DD-90D5-C54E-8FFD-6298ADA6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82" y="4699525"/>
            <a:ext cx="2514015" cy="3410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B002DE-6154-AA4D-B516-497542FA7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14" y="2715229"/>
            <a:ext cx="4663433" cy="2377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A5443A-0590-A74C-AF65-13FC86A2A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237" y="3405180"/>
            <a:ext cx="1596139" cy="253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39F917-C896-AE4C-B998-1E227381C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14" y="3889506"/>
            <a:ext cx="3188063" cy="2701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467E3E-B0FB-D748-A5A3-17E15A636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751" y="4715694"/>
            <a:ext cx="1282403" cy="2921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A4E82F-F1A2-9A40-AC5C-E817638F8D62}"/>
              </a:ext>
            </a:extLst>
          </p:cNvPr>
          <p:cNvSpPr txBox="1"/>
          <p:nvPr/>
        </p:nvSpPr>
        <p:spPr>
          <a:xfrm>
            <a:off x="513068" y="5541309"/>
            <a:ext cx="10982246" cy="6719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Qubit tapering offers a systematic way to find these       symmetries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7DEB2C4-B20A-264C-926D-7ADAE5A25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985" y="5605106"/>
            <a:ext cx="346355" cy="2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(references)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68AAE-4EE6-3345-B056-5FB7970B8FD5}"/>
              </a:ext>
            </a:extLst>
          </p:cNvPr>
          <p:cNvSpPr txBox="1"/>
          <p:nvPr/>
        </p:nvSpPr>
        <p:spPr>
          <a:xfrm>
            <a:off x="447261" y="1441174"/>
            <a:ext cx="8855765" cy="50192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1. Definition of fermionic encoding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2014 </a:t>
            </a:r>
            <a:r>
              <a:rPr lang="en-US" sz="2000" dirty="0" err="1">
                <a:solidFill>
                  <a:schemeClr val="bg1"/>
                </a:solidFill>
              </a:rPr>
              <a:t>Bravyi</a:t>
            </a:r>
            <a:r>
              <a:rPr lang="en-US" sz="2000" dirty="0">
                <a:solidFill>
                  <a:schemeClr val="bg1"/>
                </a:solidFill>
              </a:rPr>
              <a:t>, Hastings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Basic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1928 Jordan, Wigner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2000 </a:t>
            </a:r>
            <a:r>
              <a:rPr lang="en-US" sz="2000" dirty="0" err="1">
                <a:solidFill>
                  <a:schemeClr val="bg1"/>
                </a:solidFill>
              </a:rPr>
              <a:t>Bravyi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Kitaev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2012 Seeley, Richard, Love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More sophisticated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2000 </a:t>
            </a:r>
            <a:r>
              <a:rPr lang="en-US" sz="2000" dirty="0" err="1">
                <a:solidFill>
                  <a:schemeClr val="bg1"/>
                </a:solidFill>
              </a:rPr>
              <a:t>Bravyi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Kitaev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2018 Setia, </a:t>
            </a:r>
            <a:r>
              <a:rPr lang="en-US" sz="2000" dirty="0" err="1">
                <a:solidFill>
                  <a:schemeClr val="bg1"/>
                </a:solidFill>
              </a:rPr>
              <a:t>Bravyi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Mezzacapo</a:t>
            </a:r>
            <a:r>
              <a:rPr lang="en-US" sz="2000" dirty="0">
                <a:solidFill>
                  <a:schemeClr val="bg1"/>
                </a:solidFill>
              </a:rPr>
              <a:t>, Whitfield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Tapering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2017 </a:t>
            </a:r>
            <a:r>
              <a:rPr lang="en-US" sz="2000" dirty="0" err="1">
                <a:solidFill>
                  <a:schemeClr val="bg1"/>
                </a:solidFill>
              </a:rPr>
              <a:t>Bravyi</a:t>
            </a:r>
            <a:r>
              <a:rPr lang="en-US" sz="2000" dirty="0">
                <a:solidFill>
                  <a:schemeClr val="bg1"/>
                </a:solidFill>
              </a:rPr>
              <a:t>, Gambetta, </a:t>
            </a:r>
            <a:r>
              <a:rPr lang="en-US" sz="2000" dirty="0" err="1">
                <a:solidFill>
                  <a:schemeClr val="bg1"/>
                </a:solidFill>
              </a:rPr>
              <a:t>Mezzacapo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Temme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Tapering of qubits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34F54-5E06-8947-B559-C1EE0CDF7FDB}"/>
              </a:ext>
            </a:extLst>
          </p:cNvPr>
          <p:cNvSpPr txBox="1"/>
          <p:nvPr/>
        </p:nvSpPr>
        <p:spPr>
          <a:xfrm>
            <a:off x="514512" y="1530875"/>
            <a:ext cx="10686887" cy="20341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We can exploit symmetries of our Hamiltonian to reduce the cost of qubits.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What are some of these symmetries?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conservation of number of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conservation of spin (both numbers of spin up/down)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geometric symmetries of the molecule: reflections, rotations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F096E6-926C-9645-9292-21A4F2503D44}"/>
              </a:ext>
            </a:extLst>
          </p:cNvPr>
          <p:cNvSpPr txBox="1"/>
          <p:nvPr/>
        </p:nvSpPr>
        <p:spPr>
          <a:xfrm>
            <a:off x="514512" y="3679797"/>
            <a:ext cx="10686887" cy="28020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Hydrogen: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four spin orbitals simulated with four qubits using Jordan-Wigner or Binary tree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three symmetries: spin up, spin down, reflection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result: simulate with one qubit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Water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reflection symmetry of two hydrogen atoms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2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Tapering of qubits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2CBA-F30F-DE48-BD59-E388510A13C8}"/>
              </a:ext>
            </a:extLst>
          </p:cNvPr>
          <p:cNvSpPr txBox="1"/>
          <p:nvPr/>
        </p:nvSpPr>
        <p:spPr>
          <a:xfrm>
            <a:off x="514512" y="1530875"/>
            <a:ext cx="10747655" cy="41570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But how does it work? It comes down to an efficient representation of Pauli terms in a “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symplectic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representation” and a neat theorem about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stabiliser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groups (of error correction), both of which are found in the PhD of Gottesman.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If		and we can find a symmetry group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Then we can consider a conjugated Hamiltonian 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94FD7-67D1-7548-8A71-4F6C83F0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33" y="2777925"/>
            <a:ext cx="1484105" cy="343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B1F7A-8C93-7145-98B6-F1F971EC1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370" y="2777925"/>
            <a:ext cx="4289787" cy="365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B1A63-D2EA-4740-BA6B-CBC69BA44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743" y="4010064"/>
            <a:ext cx="3124682" cy="1608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4B333-8E87-7148-B07A-D46EA4479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339" y="4620164"/>
            <a:ext cx="1948125" cy="387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B6845-B6D8-B84C-8B6B-1553B918020E}"/>
              </a:ext>
            </a:extLst>
          </p:cNvPr>
          <p:cNvSpPr txBox="1"/>
          <p:nvPr/>
        </p:nvSpPr>
        <p:spPr>
          <a:xfrm>
            <a:off x="1469985" y="609985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9A19A-A44A-C74B-9A50-C06706C3D945}"/>
              </a:ext>
            </a:extLst>
          </p:cNvPr>
          <p:cNvSpPr txBox="1"/>
          <p:nvPr/>
        </p:nvSpPr>
        <p:spPr>
          <a:xfrm>
            <a:off x="798653" y="609985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29BFF-2FE7-D941-8D01-71A51DA03B42}"/>
              </a:ext>
            </a:extLst>
          </p:cNvPr>
          <p:cNvSpPr txBox="1"/>
          <p:nvPr/>
        </p:nvSpPr>
        <p:spPr>
          <a:xfrm>
            <a:off x="514512" y="6048641"/>
            <a:ext cx="11233792" cy="5720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And we can go and study the 2</a:t>
            </a:r>
            <a:r>
              <a:rPr lang="en-US" sz="20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reduced Hamiltonians on QCs with fewer qubits.  </a:t>
            </a:r>
          </a:p>
        </p:txBody>
      </p:sp>
    </p:spTree>
    <p:extLst>
      <p:ext uri="{BB962C8B-B14F-4D97-AF65-F5344CB8AC3E}">
        <p14:creationId xmlns:p14="http://schemas.microsoft.com/office/powerpoint/2010/main" val="18163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AB75B-B345-0C43-A527-BF6C0E4990BE}"/>
              </a:ext>
            </a:extLst>
          </p:cNvPr>
          <p:cNvSpPr txBox="1"/>
          <p:nvPr/>
        </p:nvSpPr>
        <p:spPr>
          <a:xfrm>
            <a:off x="447261" y="1441174"/>
            <a:ext cx="8855765" cy="50192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1. Definition of fermionic encoding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Simulation of Nature’s Hamiltonian using qubits 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Basic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Jordan-Wigner, Parity, Binary tree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More sophisticated encodings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Superfast, ideas from </a:t>
            </a:r>
            <a:r>
              <a:rPr lang="en-US" sz="2000" dirty="0" err="1">
                <a:solidFill>
                  <a:schemeClr val="bg1"/>
                </a:solidFill>
              </a:rPr>
              <a:t>stabiliser</a:t>
            </a:r>
            <a:r>
              <a:rPr lang="en-US" sz="2000" dirty="0">
                <a:solidFill>
                  <a:schemeClr val="bg1"/>
                </a:solidFill>
              </a:rPr>
              <a:t> codes of quantum error correction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Tapering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Reductions of qubits via symmetries</a:t>
            </a:r>
          </a:p>
        </p:txBody>
      </p:sp>
    </p:spTree>
    <p:extLst>
      <p:ext uri="{BB962C8B-B14F-4D97-AF65-F5344CB8AC3E}">
        <p14:creationId xmlns:p14="http://schemas.microsoft.com/office/powerpoint/2010/main" val="41293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Hubbard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D306D-B840-454F-9D2F-71C1EB17BA6F}"/>
              </a:ext>
            </a:extLst>
          </p:cNvPr>
          <p:cNvSpPr txBox="1"/>
          <p:nvPr/>
        </p:nvSpPr>
        <p:spPr>
          <a:xfrm>
            <a:off x="4690334" y="14845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A2034-3BDA-9041-93B7-02DFF8D006B8}"/>
              </a:ext>
            </a:extLst>
          </p:cNvPr>
          <p:cNvSpPr txBox="1"/>
          <p:nvPr/>
        </p:nvSpPr>
        <p:spPr>
          <a:xfrm>
            <a:off x="3248809" y="218380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E5DDB-5CF2-CA48-8097-E2151DB3DE2F}"/>
              </a:ext>
            </a:extLst>
          </p:cNvPr>
          <p:cNvSpPr txBox="1"/>
          <p:nvPr/>
        </p:nvSpPr>
        <p:spPr>
          <a:xfrm>
            <a:off x="447262" y="1441174"/>
            <a:ext cx="7029304" cy="5720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Consider a graph with spin ½ fermions on vertices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52FEA-C04B-9D41-ACD7-047F3AB5DF9A}"/>
              </a:ext>
            </a:extLst>
          </p:cNvPr>
          <p:cNvSpPr txBox="1"/>
          <p:nvPr/>
        </p:nvSpPr>
        <p:spPr>
          <a:xfrm>
            <a:off x="11123407" y="20439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D08C6-5981-8E40-9046-DB35D4658C7E}"/>
              </a:ext>
            </a:extLst>
          </p:cNvPr>
          <p:cNvSpPr txBox="1"/>
          <p:nvPr/>
        </p:nvSpPr>
        <p:spPr>
          <a:xfrm>
            <a:off x="9638852" y="164592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C6BB7-A8C4-7A4F-AF64-8941894882D0}"/>
                  </a:ext>
                </a:extLst>
              </p:cNvPr>
              <p:cNvSpPr/>
              <p:nvPr/>
            </p:nvSpPr>
            <p:spPr>
              <a:xfrm>
                <a:off x="7604900" y="1436296"/>
                <a:ext cx="16541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C6BB7-A8C4-7A4F-AF64-894189488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00" y="1436296"/>
                <a:ext cx="1654107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D7443A6-55A4-EC47-8574-0046298C9BAC}"/>
              </a:ext>
            </a:extLst>
          </p:cNvPr>
          <p:cNvSpPr txBox="1"/>
          <p:nvPr/>
        </p:nvSpPr>
        <p:spPr>
          <a:xfrm>
            <a:off x="5626249" y="34424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32CF7-5935-B948-98C6-E967F66A7961}"/>
              </a:ext>
            </a:extLst>
          </p:cNvPr>
          <p:cNvSpPr txBox="1"/>
          <p:nvPr/>
        </p:nvSpPr>
        <p:spPr>
          <a:xfrm>
            <a:off x="4647304" y="270016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/>
              <p:nvPr/>
            </p:nvSpPr>
            <p:spPr>
              <a:xfrm>
                <a:off x="1998660" y="2910909"/>
                <a:ext cx="8194679" cy="1036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Hubbard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↑,↓</m:t>
                                  </m:r>
                                </m:e>
                              </m:d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60" y="2910909"/>
                <a:ext cx="8194679" cy="1036181"/>
              </a:xfrm>
              <a:prstGeom prst="rect">
                <a:avLst/>
              </a:prstGeom>
              <a:blipFill>
                <a:blip r:embed="rId4"/>
                <a:stretch>
                  <a:fillRect t="-122892" b="-16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CF2F126-3B1A-0B47-983A-9ED4F0B3C000}"/>
              </a:ext>
            </a:extLst>
          </p:cNvPr>
          <p:cNvSpPr txBox="1"/>
          <p:nvPr/>
        </p:nvSpPr>
        <p:spPr>
          <a:xfrm>
            <a:off x="968188" y="473336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8BF24-18F8-7D40-85A6-72F4BC96B5E0}"/>
              </a:ext>
            </a:extLst>
          </p:cNvPr>
          <p:cNvSpPr txBox="1"/>
          <p:nvPr/>
        </p:nvSpPr>
        <p:spPr>
          <a:xfrm>
            <a:off x="720762" y="497003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6431D-04AA-AD42-A4C0-35184928AE3E}"/>
              </a:ext>
            </a:extLst>
          </p:cNvPr>
          <p:cNvSpPr txBox="1"/>
          <p:nvPr/>
        </p:nvSpPr>
        <p:spPr>
          <a:xfrm>
            <a:off x="903642" y="506685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450BC-025B-564D-AE03-E5FE424BEA4D}"/>
              </a:ext>
            </a:extLst>
          </p:cNvPr>
          <p:cNvSpPr txBox="1"/>
          <p:nvPr/>
        </p:nvSpPr>
        <p:spPr>
          <a:xfrm>
            <a:off x="1796527" y="62394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4CA3F-13CE-1C4A-A616-A1810B2F6691}"/>
              </a:ext>
            </a:extLst>
          </p:cNvPr>
          <p:cNvSpPr txBox="1"/>
          <p:nvPr/>
        </p:nvSpPr>
        <p:spPr>
          <a:xfrm>
            <a:off x="447262" y="4966136"/>
            <a:ext cx="10240862" cy="11549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000" i="1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~ hopping of arbitrary spin from one site to same spin at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neighbouring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site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  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~ potential for finding two electrons at same site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	     ~ number operator</a:t>
            </a:r>
          </a:p>
          <a:p>
            <a:pPr algn="l"/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287FBA-25E1-C947-829D-16BC18CDDCEB}"/>
                  </a:ext>
                </a:extLst>
              </p:cNvPr>
              <p:cNvSpPr txBox="1"/>
              <p:nvPr/>
            </p:nvSpPr>
            <p:spPr>
              <a:xfrm flipH="1">
                <a:off x="447262" y="5543618"/>
                <a:ext cx="1303281" cy="613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287FBA-25E1-C947-829D-16BC18CDD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7262" y="5543618"/>
                <a:ext cx="1303281" cy="613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A380B00-0DB9-5544-A9F4-322C0B420C3A}"/>
              </a:ext>
            </a:extLst>
          </p:cNvPr>
          <p:cNvSpPr txBox="1"/>
          <p:nvPr/>
        </p:nvSpPr>
        <p:spPr>
          <a:xfrm>
            <a:off x="283779" y="55284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1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Hamiltonians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D306D-B840-454F-9D2F-71C1EB17BA6F}"/>
              </a:ext>
            </a:extLst>
          </p:cNvPr>
          <p:cNvSpPr txBox="1"/>
          <p:nvPr/>
        </p:nvSpPr>
        <p:spPr>
          <a:xfrm>
            <a:off x="4690334" y="14845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A2034-3BDA-9041-93B7-02DFF8D006B8}"/>
              </a:ext>
            </a:extLst>
          </p:cNvPr>
          <p:cNvSpPr txBox="1"/>
          <p:nvPr/>
        </p:nvSpPr>
        <p:spPr>
          <a:xfrm>
            <a:off x="3248809" y="218380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E5DDB-5CF2-CA48-8097-E2151DB3DE2F}"/>
              </a:ext>
            </a:extLst>
          </p:cNvPr>
          <p:cNvSpPr txBox="1"/>
          <p:nvPr/>
        </p:nvSpPr>
        <p:spPr>
          <a:xfrm>
            <a:off x="447262" y="1441174"/>
            <a:ext cx="8194678" cy="5720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We’ll study a system with </a:t>
            </a:r>
            <a:r>
              <a:rPr lang="en-US" sz="2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400" dirty="0">
                <a:solidFill>
                  <a:schemeClr val="bg1"/>
                </a:solidFill>
              </a:rPr>
              <a:t>  local fermionic modes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52FEA-C04B-9D41-ACD7-047F3AB5DF9A}"/>
              </a:ext>
            </a:extLst>
          </p:cNvPr>
          <p:cNvSpPr txBox="1"/>
          <p:nvPr/>
        </p:nvSpPr>
        <p:spPr>
          <a:xfrm>
            <a:off x="11123407" y="20439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D08C6-5981-8E40-9046-DB35D4658C7E}"/>
              </a:ext>
            </a:extLst>
          </p:cNvPr>
          <p:cNvSpPr txBox="1"/>
          <p:nvPr/>
        </p:nvSpPr>
        <p:spPr>
          <a:xfrm>
            <a:off x="9638852" y="164592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443A6-55A4-EC47-8574-0046298C9BAC}"/>
              </a:ext>
            </a:extLst>
          </p:cNvPr>
          <p:cNvSpPr txBox="1"/>
          <p:nvPr/>
        </p:nvSpPr>
        <p:spPr>
          <a:xfrm>
            <a:off x="5626249" y="34424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32CF7-5935-B948-98C6-E967F66A7961}"/>
              </a:ext>
            </a:extLst>
          </p:cNvPr>
          <p:cNvSpPr txBox="1"/>
          <p:nvPr/>
        </p:nvSpPr>
        <p:spPr>
          <a:xfrm>
            <a:off x="4647304" y="270016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/>
              <p:nvPr/>
            </p:nvSpPr>
            <p:spPr>
              <a:xfrm>
                <a:off x="3002108" y="2913826"/>
                <a:ext cx="6041910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Nature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08" y="2913826"/>
                <a:ext cx="6041910" cy="1030347"/>
              </a:xfrm>
              <a:prstGeom prst="rect">
                <a:avLst/>
              </a:prstGeom>
              <a:blipFill>
                <a:blip r:embed="rId3"/>
                <a:stretch>
                  <a:fillRect t="-122892" b="-16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CF2F126-3B1A-0B47-983A-9ED4F0B3C000}"/>
              </a:ext>
            </a:extLst>
          </p:cNvPr>
          <p:cNvSpPr txBox="1"/>
          <p:nvPr/>
        </p:nvSpPr>
        <p:spPr>
          <a:xfrm>
            <a:off x="968188" y="473336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8BF24-18F8-7D40-85A6-72F4BC96B5E0}"/>
              </a:ext>
            </a:extLst>
          </p:cNvPr>
          <p:cNvSpPr txBox="1"/>
          <p:nvPr/>
        </p:nvSpPr>
        <p:spPr>
          <a:xfrm>
            <a:off x="720762" y="497003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6431D-04AA-AD42-A4C0-35184928AE3E}"/>
              </a:ext>
            </a:extLst>
          </p:cNvPr>
          <p:cNvSpPr txBox="1"/>
          <p:nvPr/>
        </p:nvSpPr>
        <p:spPr>
          <a:xfrm>
            <a:off x="903642" y="506685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450BC-025B-564D-AE03-E5FE424BEA4D}"/>
              </a:ext>
            </a:extLst>
          </p:cNvPr>
          <p:cNvSpPr txBox="1"/>
          <p:nvPr/>
        </p:nvSpPr>
        <p:spPr>
          <a:xfrm>
            <a:off x="1796527" y="62394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4CA3F-13CE-1C4A-A616-A1810B2F6691}"/>
              </a:ext>
            </a:extLst>
          </p:cNvPr>
          <p:cNvSpPr txBox="1"/>
          <p:nvPr/>
        </p:nvSpPr>
        <p:spPr>
          <a:xfrm>
            <a:off x="447262" y="4966136"/>
            <a:ext cx="10240862" cy="11549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used to study: hopping, chemical potential, two particle interactions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not used to study: superconductivity, relativistic effects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380B00-0DB9-5544-A9F4-322C0B420C3A}"/>
              </a:ext>
            </a:extLst>
          </p:cNvPr>
          <p:cNvSpPr txBox="1"/>
          <p:nvPr/>
        </p:nvSpPr>
        <p:spPr>
          <a:xfrm>
            <a:off x="283779" y="55284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Hamiltonians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D306D-B840-454F-9D2F-71C1EB17BA6F}"/>
              </a:ext>
            </a:extLst>
          </p:cNvPr>
          <p:cNvSpPr txBox="1"/>
          <p:nvPr/>
        </p:nvSpPr>
        <p:spPr>
          <a:xfrm>
            <a:off x="4690334" y="14845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A2034-3BDA-9041-93B7-02DFF8D006B8}"/>
              </a:ext>
            </a:extLst>
          </p:cNvPr>
          <p:cNvSpPr txBox="1"/>
          <p:nvPr/>
        </p:nvSpPr>
        <p:spPr>
          <a:xfrm>
            <a:off x="3248809" y="218380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52FEA-C04B-9D41-ACD7-047F3AB5DF9A}"/>
              </a:ext>
            </a:extLst>
          </p:cNvPr>
          <p:cNvSpPr txBox="1"/>
          <p:nvPr/>
        </p:nvSpPr>
        <p:spPr>
          <a:xfrm>
            <a:off x="11123407" y="204395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D08C6-5981-8E40-9046-DB35D4658C7E}"/>
              </a:ext>
            </a:extLst>
          </p:cNvPr>
          <p:cNvSpPr txBox="1"/>
          <p:nvPr/>
        </p:nvSpPr>
        <p:spPr>
          <a:xfrm>
            <a:off x="9638852" y="164592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443A6-55A4-EC47-8574-0046298C9BAC}"/>
              </a:ext>
            </a:extLst>
          </p:cNvPr>
          <p:cNvSpPr txBox="1"/>
          <p:nvPr/>
        </p:nvSpPr>
        <p:spPr>
          <a:xfrm>
            <a:off x="5626249" y="34424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32CF7-5935-B948-98C6-E967F66A7961}"/>
              </a:ext>
            </a:extLst>
          </p:cNvPr>
          <p:cNvSpPr txBox="1"/>
          <p:nvPr/>
        </p:nvSpPr>
        <p:spPr>
          <a:xfrm>
            <a:off x="4647304" y="270016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/>
              <p:nvPr/>
            </p:nvSpPr>
            <p:spPr>
              <a:xfrm>
                <a:off x="3002108" y="1507592"/>
                <a:ext cx="5907258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Nature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1393E2-E99A-6B41-8BEB-DC1378509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08" y="1507592"/>
                <a:ext cx="5907258" cy="1030347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CF2F126-3B1A-0B47-983A-9ED4F0B3C000}"/>
              </a:ext>
            </a:extLst>
          </p:cNvPr>
          <p:cNvSpPr txBox="1"/>
          <p:nvPr/>
        </p:nvSpPr>
        <p:spPr>
          <a:xfrm>
            <a:off x="968188" y="473336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8BF24-18F8-7D40-85A6-72F4BC96B5E0}"/>
              </a:ext>
            </a:extLst>
          </p:cNvPr>
          <p:cNvSpPr txBox="1"/>
          <p:nvPr/>
        </p:nvSpPr>
        <p:spPr>
          <a:xfrm>
            <a:off x="720762" y="497003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6431D-04AA-AD42-A4C0-35184928AE3E}"/>
              </a:ext>
            </a:extLst>
          </p:cNvPr>
          <p:cNvSpPr txBox="1"/>
          <p:nvPr/>
        </p:nvSpPr>
        <p:spPr>
          <a:xfrm>
            <a:off x="903642" y="506685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450BC-025B-564D-AE03-E5FE424BEA4D}"/>
              </a:ext>
            </a:extLst>
          </p:cNvPr>
          <p:cNvSpPr txBox="1"/>
          <p:nvPr/>
        </p:nvSpPr>
        <p:spPr>
          <a:xfrm>
            <a:off x="1796527" y="62394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4CA3F-13CE-1C4A-A616-A1810B2F6691}"/>
              </a:ext>
            </a:extLst>
          </p:cNvPr>
          <p:cNvSpPr txBox="1"/>
          <p:nvPr/>
        </p:nvSpPr>
        <p:spPr>
          <a:xfrm>
            <a:off x="535732" y="4795012"/>
            <a:ext cx="8550396" cy="15985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fermionic modes present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Hamiltonian acts on the Hilbert space of dimension 2</a:t>
            </a:r>
            <a:r>
              <a:rPr lang="en-US" sz="20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380B00-0DB9-5544-A9F4-322C0B420C3A}"/>
              </a:ext>
            </a:extLst>
          </p:cNvPr>
          <p:cNvSpPr txBox="1"/>
          <p:nvPr/>
        </p:nvSpPr>
        <p:spPr>
          <a:xfrm>
            <a:off x="283779" y="55284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7AFE85-BD52-C940-B9CD-D13ED1F5AE6F}"/>
                  </a:ext>
                </a:extLst>
              </p:cNvPr>
              <p:cNvSpPr/>
              <p:nvPr/>
            </p:nvSpPr>
            <p:spPr>
              <a:xfrm>
                <a:off x="3117858" y="3233495"/>
                <a:ext cx="4138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Nature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Nature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Nature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7AFE85-BD52-C940-B9CD-D13ED1F5A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858" y="3233495"/>
                <a:ext cx="4138633" cy="461665"/>
              </a:xfrm>
              <a:prstGeom prst="rect">
                <a:avLst/>
              </a:prstGeom>
              <a:blipFill>
                <a:blip r:embed="rId4"/>
                <a:stretch>
                  <a:fillRect l="-307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362A72D-E5FA-9B44-A5AA-5F5E829017D5}"/>
              </a:ext>
            </a:extLst>
          </p:cNvPr>
          <p:cNvSpPr txBox="1"/>
          <p:nvPr/>
        </p:nvSpPr>
        <p:spPr>
          <a:xfrm>
            <a:off x="9352344" y="32524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94BEF-06D6-AA49-9CD9-E7EA1FD118DC}"/>
                  </a:ext>
                </a:extLst>
              </p:cNvPr>
              <p:cNvSpPr txBox="1"/>
              <p:nvPr/>
            </p:nvSpPr>
            <p:spPr>
              <a:xfrm>
                <a:off x="4373438" y="4762738"/>
                <a:ext cx="1715387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bg1"/>
                  </a:solidFill>
                </a:endParaRPr>
              </a:p>
              <a:p>
                <a:pPr algn="l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94BEF-06D6-AA49-9CD9-E7EA1FD11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38" y="4762738"/>
                <a:ext cx="1715387" cy="461664"/>
              </a:xfrm>
              <a:prstGeom prst="rect">
                <a:avLst/>
              </a:prstGeom>
              <a:blipFill>
                <a:blip r:embed="rId5"/>
                <a:stretch>
                  <a:fillRect l="-20588" t="-100000" r="-16176" b="-1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0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on a quantum computer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BFE06-0E51-8C4D-B4DC-8984F24EE468}"/>
              </a:ext>
            </a:extLst>
          </p:cNvPr>
          <p:cNvSpPr txBox="1"/>
          <p:nvPr/>
        </p:nvSpPr>
        <p:spPr>
          <a:xfrm>
            <a:off x="5486400" y="39238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671-DE54-E443-95BD-65DBAFF60CD7}"/>
              </a:ext>
            </a:extLst>
          </p:cNvPr>
          <p:cNvSpPr txBox="1"/>
          <p:nvPr/>
        </p:nvSpPr>
        <p:spPr>
          <a:xfrm>
            <a:off x="447261" y="1456126"/>
            <a:ext cx="10202810" cy="2341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QC with </a:t>
            </a:r>
            <a:r>
              <a:rPr lang="en-US" sz="2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qubits gives us access to Hilbert space: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Our goal is to build an isometry: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construct a simulator Hamiltonian of Nature’s Hamiltonian such that: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/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simulator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/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r>
                  <a:rPr lang="en-US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Nature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simulator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C171A7-6ED0-B140-9F5A-BE6E29F03633}"/>
              </a:ext>
            </a:extLst>
          </p:cNvPr>
          <p:cNvSpPr txBox="1"/>
          <p:nvPr/>
        </p:nvSpPr>
        <p:spPr>
          <a:xfrm>
            <a:off x="5217459" y="455048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C2FA7D-8DC4-FB47-BB44-0208A0C1A6B7}"/>
                  </a:ext>
                </a:extLst>
              </p:cNvPr>
              <p:cNvSpPr/>
              <p:nvPr/>
            </p:nvSpPr>
            <p:spPr>
              <a:xfrm>
                <a:off x="3640552" y="4246930"/>
                <a:ext cx="49108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simulator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∘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Nature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C2FA7D-8DC4-FB47-BB44-0208A0C1A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52" y="4246930"/>
                <a:ext cx="4910896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D7A7582-1689-AA42-9F78-D3BAD7724DD0}"/>
              </a:ext>
            </a:extLst>
          </p:cNvPr>
          <p:cNvSpPr txBox="1"/>
          <p:nvPr/>
        </p:nvSpPr>
        <p:spPr>
          <a:xfrm>
            <a:off x="1699708" y="60673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on a quantum computer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BFE06-0E51-8C4D-B4DC-8984F24EE468}"/>
              </a:ext>
            </a:extLst>
          </p:cNvPr>
          <p:cNvSpPr txBox="1"/>
          <p:nvPr/>
        </p:nvSpPr>
        <p:spPr>
          <a:xfrm>
            <a:off x="5486400" y="39238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671-DE54-E443-95BD-65DBAFF60CD7}"/>
              </a:ext>
            </a:extLst>
          </p:cNvPr>
          <p:cNvSpPr txBox="1"/>
          <p:nvPr/>
        </p:nvSpPr>
        <p:spPr>
          <a:xfrm>
            <a:off x="447261" y="1456126"/>
            <a:ext cx="10202810" cy="2341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QC with </a:t>
            </a:r>
            <a:r>
              <a:rPr lang="en-US" sz="2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qubits gives us access to Hilbert space: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Our goal is to build an isometry: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construct a simulator Hamiltonian of Nature’s Hamiltonian such that: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/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simulator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/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r>
                  <a:rPr lang="en-US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Nature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simulator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C171A7-6ED0-B140-9F5A-BE6E29F03633}"/>
              </a:ext>
            </a:extLst>
          </p:cNvPr>
          <p:cNvSpPr txBox="1"/>
          <p:nvPr/>
        </p:nvSpPr>
        <p:spPr>
          <a:xfrm>
            <a:off x="5217459" y="455048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A7582-1689-AA42-9F78-D3BAD7724DD0}"/>
              </a:ext>
            </a:extLst>
          </p:cNvPr>
          <p:cNvSpPr txBox="1"/>
          <p:nvPr/>
        </p:nvSpPr>
        <p:spPr>
          <a:xfrm>
            <a:off x="1699708" y="60673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8CEF2-7A5A-BB45-ACF5-6D6A3AA44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480" y="3657830"/>
            <a:ext cx="1457777" cy="425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ECB87-1177-E343-87DE-36326F862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130" y="3661125"/>
            <a:ext cx="1799557" cy="433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F289EE-FC5C-C342-9B5E-A619A63F3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342" y="5524340"/>
            <a:ext cx="3860800" cy="509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AD579E-8B3B-AC4D-9AC8-AA6DAEC08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08" y="5524340"/>
            <a:ext cx="3232149" cy="508064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4C257369-4CD1-D749-9C57-DB8ABE4B8367}"/>
              </a:ext>
            </a:extLst>
          </p:cNvPr>
          <p:cNvSpPr/>
          <p:nvPr/>
        </p:nvSpPr>
        <p:spPr bwMode="auto">
          <a:xfrm>
            <a:off x="4496415" y="3821841"/>
            <a:ext cx="3482122" cy="148844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542F722-D3FA-9D4D-A3B7-4DA74AF53993}"/>
              </a:ext>
            </a:extLst>
          </p:cNvPr>
          <p:cNvSpPr/>
          <p:nvPr/>
        </p:nvSpPr>
        <p:spPr bwMode="auto">
          <a:xfrm rot="5400000">
            <a:off x="7780013" y="4791729"/>
            <a:ext cx="1266525" cy="176930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E048CADD-F5A6-2349-BB8D-D753E4981084}"/>
              </a:ext>
            </a:extLst>
          </p:cNvPr>
          <p:cNvSpPr/>
          <p:nvPr/>
        </p:nvSpPr>
        <p:spPr bwMode="auto">
          <a:xfrm rot="5400000">
            <a:off x="2014252" y="4802612"/>
            <a:ext cx="1266525" cy="176930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AEAD4EDC-9B83-E740-A66E-B8272B079DF8}"/>
              </a:ext>
            </a:extLst>
          </p:cNvPr>
          <p:cNvSpPr/>
          <p:nvPr/>
        </p:nvSpPr>
        <p:spPr bwMode="auto">
          <a:xfrm>
            <a:off x="4496415" y="5703950"/>
            <a:ext cx="1599585" cy="148844"/>
          </a:xfrm>
          <a:prstGeom prst="rightArrow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6084C08-3371-4E44-8929-ECD3E01B7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160" y="5531962"/>
            <a:ext cx="4800638" cy="5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568-1CD1-3646-B3EC-D523C0FD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on a quantum computer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A2E945-BE3C-A24F-8A2D-BEB5B9947F0D}"/>
              </a:ext>
            </a:extLst>
          </p:cNvPr>
          <p:cNvSpPr txBox="1">
            <a:spLocks/>
          </p:cNvSpPr>
          <p:nvPr/>
        </p:nvSpPr>
        <p:spPr>
          <a:xfrm>
            <a:off x="0" y="1170117"/>
            <a:ext cx="12192000" cy="5720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6093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121874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182812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243749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1525-F758-B145-82A8-7B2519E8128D}"/>
              </a:ext>
            </a:extLst>
          </p:cNvPr>
          <p:cNvSpPr txBox="1"/>
          <p:nvPr/>
        </p:nvSpPr>
        <p:spPr>
          <a:xfrm>
            <a:off x="10144897" y="4077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1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84E-FE60-8E40-B0C5-28087ED8DE29}"/>
              </a:ext>
            </a:extLst>
          </p:cNvPr>
          <p:cNvSpPr txBox="1"/>
          <p:nvPr/>
        </p:nvSpPr>
        <p:spPr>
          <a:xfrm>
            <a:off x="11708296" y="536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6531-0161-4047-8509-49220A76B1C4}"/>
              </a:ext>
            </a:extLst>
          </p:cNvPr>
          <p:cNvSpPr txBox="1"/>
          <p:nvPr/>
        </p:nvSpPr>
        <p:spPr>
          <a:xfrm>
            <a:off x="11867322" y="5267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88A2-0FDB-3541-B75A-0DE8945FFFD6}"/>
              </a:ext>
            </a:extLst>
          </p:cNvPr>
          <p:cNvSpPr txBox="1"/>
          <p:nvPr/>
        </p:nvSpPr>
        <p:spPr>
          <a:xfrm>
            <a:off x="11380304" y="2683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BFE06-0E51-8C4D-B4DC-8984F24EE468}"/>
              </a:ext>
            </a:extLst>
          </p:cNvPr>
          <p:cNvSpPr txBox="1"/>
          <p:nvPr/>
        </p:nvSpPr>
        <p:spPr>
          <a:xfrm>
            <a:off x="5486400" y="39238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671-DE54-E443-95BD-65DBAFF60CD7}"/>
              </a:ext>
            </a:extLst>
          </p:cNvPr>
          <p:cNvSpPr txBox="1"/>
          <p:nvPr/>
        </p:nvSpPr>
        <p:spPr>
          <a:xfrm>
            <a:off x="447261" y="1456126"/>
            <a:ext cx="10202810" cy="2341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QC with </a:t>
            </a:r>
            <a:r>
              <a:rPr lang="en-US" sz="2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qubits gives us access to Hilbert space: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Our goal is to build an isometry: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And construct a simulator Hamiltonian of Nature’s Hamiltonian such that: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/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simulator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6A68E7-F959-5349-A35F-D58B4727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45" y="1431734"/>
                <a:ext cx="2990626" cy="462579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/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>
                <a:noAutofit/>
              </a:bodyPr>
              <a:lstStyle/>
              <a:p>
                <a:r>
                  <a:rPr lang="en-US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Nature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simulator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DA71EE-4499-BC4D-BECE-09CAB818A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57" y="2191617"/>
                <a:ext cx="3969572" cy="462579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C171A7-6ED0-B140-9F5A-BE6E29F03633}"/>
              </a:ext>
            </a:extLst>
          </p:cNvPr>
          <p:cNvSpPr txBox="1"/>
          <p:nvPr/>
        </p:nvSpPr>
        <p:spPr>
          <a:xfrm>
            <a:off x="5217459" y="455048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C2FA7D-8DC4-FB47-BB44-0208A0C1A6B7}"/>
                  </a:ext>
                </a:extLst>
              </p:cNvPr>
              <p:cNvSpPr/>
              <p:nvPr/>
            </p:nvSpPr>
            <p:spPr>
              <a:xfrm>
                <a:off x="3640552" y="4246930"/>
                <a:ext cx="49108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simulator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∘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Nature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C2FA7D-8DC4-FB47-BB44-0208A0C1A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52" y="4246930"/>
                <a:ext cx="4910896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509F52C-B75D-C546-B543-513BF03683AC}"/>
              </a:ext>
            </a:extLst>
          </p:cNvPr>
          <p:cNvSpPr txBox="1"/>
          <p:nvPr/>
        </p:nvSpPr>
        <p:spPr>
          <a:xfrm>
            <a:off x="447261" y="5755341"/>
            <a:ext cx="9202348" cy="8231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sometimes useful to have larger simulator 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focus on understanding the simulator Hamiltonian (rather than the encoding)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A7582-1689-AA42-9F78-D3BAD7724DD0}"/>
              </a:ext>
            </a:extLst>
          </p:cNvPr>
          <p:cNvSpPr txBox="1"/>
          <p:nvPr/>
        </p:nvSpPr>
        <p:spPr>
          <a:xfrm>
            <a:off x="1699708" y="60673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no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30462"/>
      </p:ext>
    </p:extLst>
  </p:cSld>
  <p:clrMapOvr>
    <a:masterClrMapping/>
  </p:clrMapOvr>
</p:sld>
</file>

<file path=ppt/theme/theme1.xml><?xml version="1.0" encoding="utf-8"?>
<a:theme xmlns:a="http://schemas.openxmlformats.org/drawingml/2006/main" name="IBMQ_Template">
  <a:themeElements>
    <a:clrScheme name="242a2e">
      <a:dk1>
        <a:srgbClr val="000000"/>
      </a:dk1>
      <a:lt1>
        <a:srgbClr val="FFFFFF"/>
      </a:lt1>
      <a:dk2>
        <a:srgbClr val="262A5A"/>
      </a:dk2>
      <a:lt2>
        <a:srgbClr val="F3F4F3"/>
      </a:lt2>
      <a:accent1>
        <a:srgbClr val="4AC0F0"/>
      </a:accent1>
      <a:accent2>
        <a:srgbClr val="90D3F4"/>
      </a:accent2>
      <a:accent3>
        <a:srgbClr val="C2E4F7"/>
      </a:accent3>
      <a:accent4>
        <a:srgbClr val="C6C7C6"/>
      </a:accent4>
      <a:accent5>
        <a:srgbClr val="DFE0DF"/>
      </a:accent5>
      <a:accent6>
        <a:srgbClr val="F3F4F3"/>
      </a:accent6>
      <a:hlink>
        <a:srgbClr val="7889FB"/>
      </a:hlink>
      <a:folHlink>
        <a:srgbClr val="9900CC"/>
      </a:folHlink>
    </a:clrScheme>
    <a:fontScheme name="12_COP Template Refresh 091813 vFin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6350" cap="flat" cmpd="sng" algn="ctr">
          <a:solidFill>
            <a:schemeClr val="bg1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none" lIns="91440" tIns="45720" rIns="91440" bIns="45720" rtlCol="0">
        <a:noAutofit/>
      </a:bodyPr>
      <a:lstStyle>
        <a:defPPr algn="l">
          <a:defRPr sz="20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P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772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D94B26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C44321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 template - public" id="{E96D479D-2F73-524F-8772-B9A24E7FF0DE}" vid="{7E3B84E9-42E2-FF45-8BD5-80769B79C5C0}"/>
    </a:ext>
  </a:extLst>
</a:theme>
</file>

<file path=ppt/theme/theme2.xml><?xml version="1.0" encoding="utf-8"?>
<a:theme xmlns:a="http://schemas.openxmlformats.org/drawingml/2006/main" name="Cover Page">
  <a:themeElements>
    <a:clrScheme name="IBM Palette">
      <a:dk1>
        <a:srgbClr val="000000"/>
      </a:dk1>
      <a:lt1>
        <a:srgbClr val="FFFFFF"/>
      </a:lt1>
      <a:dk2>
        <a:srgbClr val="0D0D0A"/>
      </a:dk2>
      <a:lt2>
        <a:srgbClr val="FFFFFF"/>
      </a:lt2>
      <a:accent1>
        <a:srgbClr val="264950"/>
      </a:accent1>
      <a:accent2>
        <a:srgbClr val="4178BE"/>
      </a:accent2>
      <a:accent3>
        <a:srgbClr val="7CC7FF"/>
      </a:accent3>
      <a:accent4>
        <a:srgbClr val="323232"/>
      </a:accent4>
      <a:accent5>
        <a:srgbClr val="777677"/>
      </a:accent5>
      <a:accent6>
        <a:srgbClr val="ECECEC"/>
      </a:accent6>
      <a:hlink>
        <a:srgbClr val="22B3E0"/>
      </a:hlink>
      <a:folHlink>
        <a:srgbClr val="C0C0C0"/>
      </a:folHlink>
    </a:clrScheme>
    <a:fontScheme name="Custom 1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stems Marketing Event Update - 2017-10-02jpg" id="{2A578D88-8749-9D4D-8F0E-86E5BDB65296}" vid="{D9C71135-B372-3449-9037-DFB72FD0B64E}"/>
    </a:ext>
  </a:extLst>
</a:theme>
</file>

<file path=ppt/theme/theme3.xml><?xml version="1.0" encoding="utf-8"?>
<a:theme xmlns:a="http://schemas.openxmlformats.org/drawingml/2006/main" name="Divider page">
  <a:themeElements>
    <a:clrScheme name="IBM Palette">
      <a:dk1>
        <a:srgbClr val="000000"/>
      </a:dk1>
      <a:lt1>
        <a:srgbClr val="FFFFFF"/>
      </a:lt1>
      <a:dk2>
        <a:srgbClr val="0D0D0A"/>
      </a:dk2>
      <a:lt2>
        <a:srgbClr val="FFFFFF"/>
      </a:lt2>
      <a:accent1>
        <a:srgbClr val="264950"/>
      </a:accent1>
      <a:accent2>
        <a:srgbClr val="4178BE"/>
      </a:accent2>
      <a:accent3>
        <a:srgbClr val="7CC7FF"/>
      </a:accent3>
      <a:accent4>
        <a:srgbClr val="323232"/>
      </a:accent4>
      <a:accent5>
        <a:srgbClr val="777677"/>
      </a:accent5>
      <a:accent6>
        <a:srgbClr val="ECECEC"/>
      </a:accent6>
      <a:hlink>
        <a:srgbClr val="22B3E0"/>
      </a:hlink>
      <a:folHlink>
        <a:srgbClr val="C0C0C0"/>
      </a:folHlink>
    </a:clrScheme>
    <a:fontScheme name="Custom 1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stems Marketing Event Update - 2017-10-02jpg" id="{2A578D88-8749-9D4D-8F0E-86E5BDB65296}" vid="{B81C4F3E-45D8-A64F-A823-7593CDA74EFB}"/>
    </a:ext>
  </a:extLst>
</a:theme>
</file>

<file path=ppt/theme/theme4.xml><?xml version="1.0" encoding="utf-8"?>
<a:theme xmlns:a="http://schemas.openxmlformats.org/drawingml/2006/main" name="White Background">
  <a:themeElements>
    <a:clrScheme name="IBM Palette">
      <a:dk1>
        <a:srgbClr val="000000"/>
      </a:dk1>
      <a:lt1>
        <a:srgbClr val="FFFFFF"/>
      </a:lt1>
      <a:dk2>
        <a:srgbClr val="0D0D0A"/>
      </a:dk2>
      <a:lt2>
        <a:srgbClr val="FFFFFF"/>
      </a:lt2>
      <a:accent1>
        <a:srgbClr val="264950"/>
      </a:accent1>
      <a:accent2>
        <a:srgbClr val="4178BE"/>
      </a:accent2>
      <a:accent3>
        <a:srgbClr val="7CC7FF"/>
      </a:accent3>
      <a:accent4>
        <a:srgbClr val="323232"/>
      </a:accent4>
      <a:accent5>
        <a:srgbClr val="777677"/>
      </a:accent5>
      <a:accent6>
        <a:srgbClr val="ECECEC"/>
      </a:accent6>
      <a:hlink>
        <a:srgbClr val="22B3E0"/>
      </a:hlink>
      <a:folHlink>
        <a:srgbClr val="C0C0C0"/>
      </a:folHlink>
    </a:clrScheme>
    <a:fontScheme name="Custom 1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stems Marketing Event Update - 2017-10-02jpg" id="{2A578D88-8749-9D4D-8F0E-86E5BDB65296}" vid="{57071959-587A-1C4B-88BA-6C434236D5CE}"/>
    </a:ext>
  </a:extLst>
</a:theme>
</file>

<file path=ppt/theme/theme5.xml><?xml version="1.0" encoding="utf-8"?>
<a:theme xmlns:a="http://schemas.openxmlformats.org/drawingml/2006/main" name="1_Q template - public">
  <a:themeElements>
    <a:clrScheme name="Q - cms">
      <a:dk1>
        <a:srgbClr val="000000"/>
      </a:dk1>
      <a:lt1>
        <a:srgbClr val="FFFFFF"/>
      </a:lt1>
      <a:dk2>
        <a:srgbClr val="262A5A"/>
      </a:dk2>
      <a:lt2>
        <a:srgbClr val="F3F4F3"/>
      </a:lt2>
      <a:accent1>
        <a:srgbClr val="4AC0F0"/>
      </a:accent1>
      <a:accent2>
        <a:srgbClr val="90D3F4"/>
      </a:accent2>
      <a:accent3>
        <a:srgbClr val="C2E4F7"/>
      </a:accent3>
      <a:accent4>
        <a:srgbClr val="C6C7C6"/>
      </a:accent4>
      <a:accent5>
        <a:srgbClr val="DFE0DF"/>
      </a:accent5>
      <a:accent6>
        <a:srgbClr val="F3F4F3"/>
      </a:accent6>
      <a:hlink>
        <a:srgbClr val="7889FB"/>
      </a:hlink>
      <a:folHlink>
        <a:srgbClr val="9900CC"/>
      </a:folHlink>
    </a:clrScheme>
    <a:fontScheme name="12_COP Template Refresh 091813 vFin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91440" tIns="45720" rIns="91440" bIns="45720" rtlCol="0">
        <a:noAutofit/>
      </a:bodyPr>
      <a:lstStyle>
        <a:defPPr algn="l">
          <a:defRPr sz="1200" dirty="0" err="1" smtClean="0"/>
        </a:defPPr>
      </a:lstStyle>
    </a:txDef>
  </a:objectDefaults>
  <a:extraClrSchemeLst>
    <a:extraClrScheme>
      <a:clrScheme name="BP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772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D94B26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C44321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 template - public" id="{E96D479D-2F73-524F-8772-B9A24E7FF0DE}" vid="{7E3B84E9-42E2-FF45-8BD5-80769B79C5C0}"/>
    </a:ext>
  </a:extLst>
</a:theme>
</file>

<file path=ppt/theme/theme6.xml><?xml version="1.0" encoding="utf-8"?>
<a:theme xmlns:a="http://schemas.openxmlformats.org/drawingml/2006/main" name="2_Q template - public">
  <a:themeElements>
    <a:clrScheme name="Q - cms">
      <a:dk1>
        <a:srgbClr val="000000"/>
      </a:dk1>
      <a:lt1>
        <a:srgbClr val="FFFFFF"/>
      </a:lt1>
      <a:dk2>
        <a:srgbClr val="262A5A"/>
      </a:dk2>
      <a:lt2>
        <a:srgbClr val="F3F4F3"/>
      </a:lt2>
      <a:accent1>
        <a:srgbClr val="4AC0F0"/>
      </a:accent1>
      <a:accent2>
        <a:srgbClr val="90D3F4"/>
      </a:accent2>
      <a:accent3>
        <a:srgbClr val="C2E4F7"/>
      </a:accent3>
      <a:accent4>
        <a:srgbClr val="C6C7C6"/>
      </a:accent4>
      <a:accent5>
        <a:srgbClr val="DFE0DF"/>
      </a:accent5>
      <a:accent6>
        <a:srgbClr val="F3F4F3"/>
      </a:accent6>
      <a:hlink>
        <a:srgbClr val="7889FB"/>
      </a:hlink>
      <a:folHlink>
        <a:srgbClr val="9900CC"/>
      </a:folHlink>
    </a:clrScheme>
    <a:fontScheme name="12_COP Template Refresh 091813 vFin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91440" tIns="45720" rIns="91440" bIns="45720" rtlCol="0">
        <a:noAutofit/>
      </a:bodyPr>
      <a:lstStyle>
        <a:defPPr algn="l">
          <a:defRPr sz="1200" dirty="0" err="1" smtClean="0"/>
        </a:defPPr>
      </a:lstStyle>
    </a:txDef>
  </a:objectDefaults>
  <a:extraClrSchemeLst>
    <a:extraClrScheme>
      <a:clrScheme name="BP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772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B8481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A64016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P Template Refresh 091813 vFina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49F"/>
        </a:accent1>
        <a:accent2>
          <a:srgbClr val="D94B26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C44321"/>
        </a:accent6>
        <a:hlink>
          <a:srgbClr val="F39028"/>
        </a:hlink>
        <a:folHlink>
          <a:srgbClr val="3B02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 template - public" id="{E96D479D-2F73-524F-8772-B9A24E7FF0DE}" vid="{7E3B84E9-42E2-FF45-8BD5-80769B79C5C0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IBMQ_Template.potx</Template>
  <TotalTime>99278</TotalTime>
  <Words>2041</Words>
  <Application>Microsoft Macintosh PowerPoint</Application>
  <PresentationFormat>Widescreen</PresentationFormat>
  <Paragraphs>379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.AppleSystemUIFont</vt:lpstr>
      <vt:lpstr>Arial</vt:lpstr>
      <vt:lpstr>Calibri</vt:lpstr>
      <vt:lpstr>Cambria Math</vt:lpstr>
      <vt:lpstr>Courier New</vt:lpstr>
      <vt:lpstr>Helvetica Neue</vt:lpstr>
      <vt:lpstr>IBM Plex Sans</vt:lpstr>
      <vt:lpstr>Wingdings</vt:lpstr>
      <vt:lpstr>IBMQ_Template</vt:lpstr>
      <vt:lpstr>Cover Page</vt:lpstr>
      <vt:lpstr>Divider page</vt:lpstr>
      <vt:lpstr>White Background</vt:lpstr>
      <vt:lpstr>1_Q template - public</vt:lpstr>
      <vt:lpstr>2_Q template - public</vt:lpstr>
      <vt:lpstr>PowerPoint Presentation</vt:lpstr>
      <vt:lpstr>Outline </vt:lpstr>
      <vt:lpstr>Outline (references)</vt:lpstr>
      <vt:lpstr>Hubbard Model</vt:lpstr>
      <vt:lpstr>Fermionic Hamiltonians</vt:lpstr>
      <vt:lpstr>Fermionic Hamiltonians</vt:lpstr>
      <vt:lpstr>Representation on a quantum computer</vt:lpstr>
      <vt:lpstr>Representation on a quantum computer</vt:lpstr>
      <vt:lpstr>Representation on a quantum computer</vt:lpstr>
      <vt:lpstr>Basic encodings</vt:lpstr>
      <vt:lpstr>Jordan-Wigner transformation</vt:lpstr>
      <vt:lpstr>Jordan-Wigner transformation</vt:lpstr>
      <vt:lpstr>Jordan-Wigner transformation</vt:lpstr>
      <vt:lpstr>Jordan-Wigner transformation</vt:lpstr>
      <vt:lpstr>Parity transformation</vt:lpstr>
      <vt:lpstr>Parity transformation</vt:lpstr>
      <vt:lpstr>Parity transformation</vt:lpstr>
      <vt:lpstr>Binary tree transformation</vt:lpstr>
      <vt:lpstr>Binary tree transformation</vt:lpstr>
      <vt:lpstr>Binary tree transformation</vt:lpstr>
      <vt:lpstr>Superfast encodings</vt:lpstr>
      <vt:lpstr>Superfast encoding</vt:lpstr>
      <vt:lpstr>Superfast encoding (notational preparation)</vt:lpstr>
      <vt:lpstr>Superfast encoding (warm up example)</vt:lpstr>
      <vt:lpstr>Superfast encoding</vt:lpstr>
      <vt:lpstr>Superfast encoding</vt:lpstr>
      <vt:lpstr>Superfast encoding</vt:lpstr>
      <vt:lpstr>Qubit tapering</vt:lpstr>
      <vt:lpstr>Tapering of qubits</vt:lpstr>
      <vt:lpstr>Tapering of qubits</vt:lpstr>
      <vt:lpstr>Tapering of qubits</vt:lpstr>
      <vt:lpstr>Recapitulation</vt:lpstr>
    </vt:vector>
  </TitlesOfParts>
  <Company>IBM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Right-time Analytics</dc:title>
  <dc:creator>IBM</dc:creator>
  <cp:lastModifiedBy>Charles Hadfield</cp:lastModifiedBy>
  <cp:revision>1347</cp:revision>
  <cp:lastPrinted>2017-06-27T15:47:06Z</cp:lastPrinted>
  <dcterms:created xsi:type="dcterms:W3CDTF">2015-02-18T18:27:51Z</dcterms:created>
  <dcterms:modified xsi:type="dcterms:W3CDTF">2020-02-04T04:16:53Z</dcterms:modified>
</cp:coreProperties>
</file>